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6"/>
  </p:notesMasterIdLst>
  <p:handoutMasterIdLst>
    <p:handoutMasterId r:id="rId17"/>
  </p:handoutMasterIdLst>
  <p:sldIdLst>
    <p:sldId id="256" r:id="rId3"/>
    <p:sldId id="257" r:id="rId4"/>
    <p:sldId id="280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321">
          <p15:clr>
            <a:srgbClr val="A4A3A4"/>
          </p15:clr>
        </p15:guide>
        <p15:guide id="5" pos="3839">
          <p15:clr>
            <a:srgbClr val="A4A3A4"/>
          </p15:clr>
        </p15:guide>
        <p15:guide id="6" pos="573" userDrawn="1">
          <p15:clr>
            <a:srgbClr val="A4A3A4"/>
          </p15:clr>
        </p15:guide>
        <p15:guide id="7" pos="71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465562"/>
    <a:srgbClr val="006600"/>
    <a:srgbClr val="0000CC"/>
    <a:srgbClr val="FF9900"/>
    <a:srgbClr val="CCCC00"/>
    <a:srgbClr val="FFFF66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em Estilo, Tabela com Grelh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howGuides="1">
      <p:cViewPr varScale="1">
        <p:scale>
          <a:sx n="80" d="100"/>
          <a:sy n="80" d="100"/>
        </p:scale>
        <p:origin x="378" y="78"/>
      </p:cViewPr>
      <p:guideLst>
        <p:guide orient="horz" pos="2160"/>
        <p:guide orient="horz" pos="1008"/>
        <p:guide orient="horz" pos="3888"/>
        <p:guide orient="horz" pos="321"/>
        <p:guide pos="3839"/>
        <p:guide pos="573"/>
        <p:guide pos="71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2" d="100"/>
          <a:sy n="82" d="100"/>
        </p:scale>
        <p:origin x="1410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7646E-8811-423A-9C42-2CBFADA00A96}" type="datetimeFigureOut">
              <a:rPr lang="en-US" smtClean="0"/>
              <a:t>3/8/2015</a:t>
            </a:fld>
            <a:endParaRPr lang="en-US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60E59-1627-4404-ACC5-51C744AB0F27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677E230-58DD-43ED-96A1-552DDAB53532}" type="datetimeFigureOut">
              <a:rPr lang="en-US" smtClean="0"/>
              <a:pPr/>
              <a:t>3/8/2015</a:t>
            </a:fld>
            <a:endParaRPr lang="en-US" dirty="0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Clique para editar os estilos</a:t>
            </a:r>
          </a:p>
          <a:p>
            <a:pPr lvl="1"/>
            <a:r>
              <a:rPr lang="en-US" smtClean="0"/>
              <a:t>Segundo nível</a:t>
            </a:r>
          </a:p>
          <a:p>
            <a:pPr lvl="2"/>
            <a:r>
              <a:rPr lang="en-US" smtClean="0"/>
              <a:t>Terceiro nível</a:t>
            </a:r>
          </a:p>
          <a:p>
            <a:pPr lvl="3"/>
            <a:r>
              <a:rPr lang="en-US" smtClean="0"/>
              <a:t>Quarto nível</a:t>
            </a:r>
          </a:p>
          <a:p>
            <a:pPr lvl="4"/>
            <a:r>
              <a:rPr lang="en-US" smtClean="0"/>
              <a:t>Quinto nível</a:t>
            </a:r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41221E5-7225-48EB-A4EE-420E7BFCF70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037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32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10" name="Rectângulo 9"/>
          <p:cNvSpPr/>
          <p:nvPr/>
        </p:nvSpPr>
        <p:spPr>
          <a:xfrm>
            <a:off x="121888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11" name="Rectângulo 10"/>
          <p:cNvSpPr/>
          <p:nvPr/>
        </p:nvSpPr>
        <p:spPr>
          <a:xfrm>
            <a:off x="0" y="0"/>
            <a:ext cx="1218883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12" name="Rectângulo 11"/>
          <p:cNvSpPr/>
          <p:nvPr/>
        </p:nvSpPr>
        <p:spPr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cxnSp>
        <p:nvCxnSpPr>
          <p:cNvPr id="13" name="Conexão recta 12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ângulo 13"/>
          <p:cNvSpPr/>
          <p:nvPr/>
        </p:nvSpPr>
        <p:spPr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cxnSp>
        <p:nvCxnSpPr>
          <p:cNvPr id="15" name="Conexão recta 14"/>
          <p:cNvCxnSpPr/>
          <p:nvPr/>
        </p:nvCxnSpPr>
        <p:spPr bwMode="white">
          <a:xfrm>
            <a:off x="121888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xão recta 15"/>
          <p:cNvCxnSpPr/>
          <p:nvPr/>
        </p:nvCxnSpPr>
        <p:spPr bwMode="white">
          <a:xfrm>
            <a:off x="0" y="5631204"/>
            <a:ext cx="18283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"/>
          <p:cNvSpPr>
            <a:spLocks/>
          </p:cNvSpPr>
          <p:nvPr/>
        </p:nvSpPr>
        <p:spPr bwMode="white">
          <a:xfrm>
            <a:off x="276462" y="6032500"/>
            <a:ext cx="593189" cy="519176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329031" cy="2680127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E9F2143-38CD-47A8-9823-BA218FEFC331}" type="datetime1">
              <a:rPr lang="pt-PT" smtClean="0"/>
              <a:t>08/03/2015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PT" smtClean="0"/>
              <a:t>Prof. José Regala</a:t>
            </a:r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1795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BFF5D-2ABE-4657-A6AA-DC239E0209F4}" type="datetime1">
              <a:rPr lang="pt-PT" smtClean="0"/>
              <a:t>08/03/2015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4088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8" name="Rectângulo 7"/>
          <p:cNvSpPr/>
          <p:nvPr/>
        </p:nvSpPr>
        <p:spPr>
          <a:xfrm>
            <a:off x="61714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10" name="Rectângulo 9"/>
          <p:cNvSpPr/>
          <p:nvPr/>
        </p:nvSpPr>
        <p:spPr>
          <a:xfrm>
            <a:off x="617143" y="7362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cxnSp>
        <p:nvCxnSpPr>
          <p:cNvPr id="11" name="Conexão recta 10"/>
          <p:cNvCxnSpPr/>
          <p:nvPr/>
        </p:nvCxnSpPr>
        <p:spPr bwMode="white">
          <a:xfrm>
            <a:off x="617143" y="7362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xão recta 11"/>
          <p:cNvCxnSpPr/>
          <p:nvPr/>
        </p:nvCxnSpPr>
        <p:spPr bwMode="white">
          <a:xfrm>
            <a:off x="617143" y="1345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"/>
          <p:cNvSpPr>
            <a:spLocks/>
          </p:cNvSpPr>
          <p:nvPr/>
        </p:nvSpPr>
        <p:spPr bwMode="white">
          <a:xfrm rot="5400000">
            <a:off x="756095" y="8981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cxnSp>
        <p:nvCxnSpPr>
          <p:cNvPr id="14" name="Conexão recta 13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1496B-848A-4BEE-9CCC-829783D5982B}" type="datetime1">
              <a:rPr lang="pt-PT" smtClean="0"/>
              <a:t>08/03/2015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1281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0F667-E2C8-4B02-8EC2-20FF36198F56}" type="datetime1">
              <a:rPr lang="pt-PT" smtClean="0"/>
              <a:t>08/03/2015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8553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ângulo 18"/>
          <p:cNvSpPr/>
          <p:nvPr/>
        </p:nvSpPr>
        <p:spPr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20" name="Rectângulo 19"/>
          <p:cNvSpPr/>
          <p:nvPr/>
        </p:nvSpPr>
        <p:spPr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24" name="Rectângulo 23"/>
          <p:cNvSpPr/>
          <p:nvPr/>
        </p:nvSpPr>
        <p:spPr>
          <a:xfrm>
            <a:off x="1216152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21" name="Rectângulo 20"/>
          <p:cNvSpPr/>
          <p:nvPr/>
        </p:nvSpPr>
        <p:spPr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cxnSp>
        <p:nvCxnSpPr>
          <p:cNvPr id="22" name="Conexão recta 21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ângulo 15"/>
          <p:cNvSpPr/>
          <p:nvPr/>
        </p:nvSpPr>
        <p:spPr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18" name="Pi"/>
          <p:cNvSpPr>
            <a:spLocks/>
          </p:cNvSpPr>
          <p:nvPr/>
        </p:nvSpPr>
        <p:spPr bwMode="white">
          <a:xfrm>
            <a:off x="276462" y="6032500"/>
            <a:ext cx="593189" cy="519176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cxnSp>
        <p:nvCxnSpPr>
          <p:cNvPr id="23" name="Conexão recta 22"/>
          <p:cNvCxnSpPr/>
          <p:nvPr/>
        </p:nvCxnSpPr>
        <p:spPr bwMode="white">
          <a:xfrm>
            <a:off x="1216152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ângulo 25"/>
          <p:cNvSpPr/>
          <p:nvPr/>
        </p:nvSpPr>
        <p:spPr>
          <a:xfrm>
            <a:off x="11579384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27" name="Rectângulo 26"/>
          <p:cNvSpPr/>
          <p:nvPr/>
        </p:nvSpPr>
        <p:spPr>
          <a:xfrm>
            <a:off x="11274663" y="0"/>
            <a:ext cx="304721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28" name="Rectângulo 27"/>
          <p:cNvSpPr/>
          <p:nvPr/>
        </p:nvSpPr>
        <p:spPr>
          <a:xfrm>
            <a:off x="1218883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29" name="Rectângulo 28"/>
          <p:cNvSpPr/>
          <p:nvPr/>
        </p:nvSpPr>
        <p:spPr>
          <a:xfrm>
            <a:off x="-2" y="0"/>
            <a:ext cx="1218883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30" name="Rectângulo 29"/>
          <p:cNvSpPr/>
          <p:nvPr/>
        </p:nvSpPr>
        <p:spPr>
          <a:xfrm>
            <a:off x="0" y="0"/>
            <a:ext cx="12188825" cy="6096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cxnSp>
        <p:nvCxnSpPr>
          <p:cNvPr id="31" name="Conexão recta 30"/>
          <p:cNvCxnSpPr/>
          <p:nvPr/>
        </p:nvCxnSpPr>
        <p:spPr bwMode="white">
          <a:xfrm>
            <a:off x="11573293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ângulo 31"/>
          <p:cNvSpPr/>
          <p:nvPr/>
        </p:nvSpPr>
        <p:spPr>
          <a:xfrm>
            <a:off x="0" y="0"/>
            <a:ext cx="1216152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cxnSp>
        <p:nvCxnSpPr>
          <p:cNvPr id="33" name="Conexão recta 32"/>
          <p:cNvCxnSpPr/>
          <p:nvPr/>
        </p:nvCxnSpPr>
        <p:spPr bwMode="white">
          <a:xfrm>
            <a:off x="1218884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D4CE0E-7AA3-4321-A866-7FE5E90E3370}" type="datetime1">
              <a:rPr lang="pt-PT" smtClean="0"/>
              <a:t>08/03/2015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pt-PT" smtClean="0"/>
              <a:t>Prof. José Regala</a:t>
            </a:r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 lang="pt-PT" smtClean="0"/>
              <a:pPr/>
              <a:t>‹nº›</a:t>
            </a:fld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98613" y="1600201"/>
            <a:ext cx="8283272" cy="2654064"/>
          </a:xfrm>
        </p:spPr>
        <p:txBody>
          <a:bodyPr anchor="b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598613" y="4259996"/>
            <a:ext cx="7264623" cy="1150203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</p:spTree>
    <p:extLst>
      <p:ext uri="{BB962C8B-B14F-4D97-AF65-F5344CB8AC3E}">
        <p14:creationId xmlns:p14="http://schemas.microsoft.com/office/powerpoint/2010/main" val="323446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593436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561651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6C17-5524-41C1-98ED-715AAE0F21B1}" type="datetime1">
              <a:rPr lang="pt-PT" smtClean="0"/>
              <a:t>08/03/2015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3911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593436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593436" y="2514706"/>
            <a:ext cx="4814586" cy="365749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557349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557349" y="2514600"/>
            <a:ext cx="4818888" cy="365556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36DA-BC31-4491-8826-AC27C56DFDEA}" type="datetime1">
              <a:rPr lang="pt-PT" smtClean="0"/>
              <a:t>08/03/2015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3835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E08FF-044F-4864-A94B-78734E019339}" type="datetime1">
              <a:rPr lang="pt-PT" smtClean="0"/>
              <a:t>08/03/2015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6357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626239" y="0"/>
            <a:ext cx="30472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6" name="Rectângulo 5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cxnSp>
        <p:nvCxnSpPr>
          <p:cNvPr id="7" name="Conexão recta 6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ângulo 7"/>
          <p:cNvSpPr/>
          <p:nvPr/>
        </p:nvSpPr>
        <p:spPr>
          <a:xfrm>
            <a:off x="10969942" y="0"/>
            <a:ext cx="922621" cy="6858000"/>
          </a:xfrm>
          <a:prstGeom prst="rect">
            <a:avLst/>
          </a:prstGeom>
          <a:solidFill>
            <a:schemeClr val="accent1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11892563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1FD89-D792-45EB-B548-E9DFD36B962B}" type="datetime1">
              <a:rPr lang="pt-PT" smtClean="0"/>
              <a:t>08/03/2015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7838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621792" y="0"/>
            <a:ext cx="4147717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cxnSp>
        <p:nvCxnSpPr>
          <p:cNvPr id="10" name="Conexão recta 9"/>
          <p:cNvCxnSpPr/>
          <p:nvPr/>
        </p:nvCxnSpPr>
        <p:spPr bwMode="white">
          <a:xfrm>
            <a:off x="621792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ângulo 10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 bwMode="white">
          <a:xfrm>
            <a:off x="1074240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bg1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0251" y="482600"/>
            <a:ext cx="6195986" cy="568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 bwMode="white">
          <a:xfrm>
            <a:off x="1074240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7B19A-1B35-40A7-946C-45BA12A76F91}" type="datetime1">
              <a:rPr lang="pt-PT" smtClean="0"/>
              <a:t>08/03/2015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1804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ângulo 10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8" name="Rectângulo 7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4875530" y="0"/>
            <a:ext cx="701703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74240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 bwMode="auto">
          <a:xfrm>
            <a:off x="5180251" y="482600"/>
            <a:ext cx="6195986" cy="5689600"/>
          </a:xfrm>
          <a:ln w="190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dirty="0" smtClean="0"/>
              <a:t>Clique no ícone para adicionar uma imagem</a:t>
            </a:r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074240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0D24-C46F-4A1E-8284-567F6F5C0E96}" type="datetime1">
              <a:rPr lang="pt-PT" smtClean="0"/>
              <a:t>08/03/2015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  <p:cxnSp>
        <p:nvCxnSpPr>
          <p:cNvPr id="10" name="Conexão recta 9"/>
          <p:cNvCxnSpPr/>
          <p:nvPr/>
        </p:nvCxnSpPr>
        <p:spPr bwMode="white">
          <a:xfrm>
            <a:off x="11879867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90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8" name="Rectângulo 7"/>
          <p:cNvSpPr/>
          <p:nvPr/>
        </p:nvSpPr>
        <p:spPr>
          <a:xfrm>
            <a:off x="61714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13" name="Rectângulo 12"/>
          <p:cNvSpPr/>
          <p:nvPr/>
        </p:nvSpPr>
        <p:spPr>
          <a:xfrm>
            <a:off x="617143" y="7362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cxnSp>
        <p:nvCxnSpPr>
          <p:cNvPr id="14" name="Conexão recta 13"/>
          <p:cNvCxnSpPr/>
          <p:nvPr/>
        </p:nvCxnSpPr>
        <p:spPr bwMode="white">
          <a:xfrm>
            <a:off x="617143" y="7362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cta 14"/>
          <p:cNvCxnSpPr/>
          <p:nvPr/>
        </p:nvCxnSpPr>
        <p:spPr bwMode="white">
          <a:xfrm>
            <a:off x="617143" y="1345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"/>
          <p:cNvSpPr>
            <a:spLocks/>
          </p:cNvSpPr>
          <p:nvPr/>
        </p:nvSpPr>
        <p:spPr bwMode="white">
          <a:xfrm>
            <a:off x="756095" y="8981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cxnSp>
        <p:nvCxnSpPr>
          <p:cNvPr id="16" name="Conexão recta 15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593436" y="16002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5180250" y="635635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26CE2B6F-8217-44DC-A6BF-3DC41FEBBF31}" type="datetime1">
              <a:rPr lang="pt-PT" smtClean="0"/>
              <a:t>08/03/2015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6595933" y="635635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pt-PT" smtClean="0"/>
              <a:t>Prof. José Regala</a:t>
            </a:r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10766796" y="635635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C1BBB0-96F0-4077-A278-0F3FB5C104D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5432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17948" y="260648"/>
            <a:ext cx="10153128" cy="5040560"/>
          </a:xfrm>
        </p:spPr>
        <p:txBody>
          <a:bodyPr anchor="ctr" anchorCtr="0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GB" altLang="pt-PT" sz="4800" b="1" dirty="0" smtClean="0">
                <a:latin typeface="Arial Black" panose="020B0A04020102020204" pitchFamily="34" charset="0"/>
              </a:rPr>
              <a:t>%%%%%%%%%%%%%%</a:t>
            </a:r>
            <a:br>
              <a:rPr lang="en-GB" altLang="pt-PT" sz="4800" b="1" dirty="0" smtClean="0">
                <a:latin typeface="Arial Black" panose="020B0A04020102020204" pitchFamily="34" charset="0"/>
              </a:rPr>
            </a:br>
            <a:r>
              <a:rPr lang="pt-PT" altLang="pt-PT" sz="4800" dirty="0">
                <a:solidFill>
                  <a:srgbClr val="006600"/>
                </a:solidFill>
                <a:latin typeface="Arial Black" panose="020B0A04020102020204" pitchFamily="34" charset="0"/>
              </a:rPr>
              <a:t>Percentagens, frações decimais e numerais </a:t>
            </a:r>
            <a:r>
              <a:rPr lang="pt-PT" altLang="pt-PT" sz="4800" dirty="0" smtClean="0">
                <a:solidFill>
                  <a:srgbClr val="006600"/>
                </a:solidFill>
                <a:latin typeface="Arial Black" panose="020B0A04020102020204" pitchFamily="34" charset="0"/>
              </a:rPr>
              <a:t>decimais</a:t>
            </a:r>
            <a:r>
              <a:rPr lang="en-GB" altLang="pt-PT" sz="4800" b="1" dirty="0" smtClean="0">
                <a:latin typeface="Arial Black" panose="020B0A04020102020204" pitchFamily="34" charset="0"/>
              </a:rPr>
              <a:t/>
            </a:r>
            <a:br>
              <a:rPr lang="en-GB" altLang="pt-PT" sz="4800" b="1" dirty="0" smtClean="0">
                <a:latin typeface="Arial Black" panose="020B0A04020102020204" pitchFamily="34" charset="0"/>
              </a:rPr>
            </a:br>
            <a:r>
              <a:rPr lang="en-GB" altLang="pt-PT" sz="4800" b="1" dirty="0" smtClean="0">
                <a:latin typeface="Arial Black" panose="020B0A04020102020204" pitchFamily="34" charset="0"/>
              </a:rPr>
              <a:t>%%%%%%%%%%%%%%</a:t>
            </a: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Prof. José Regala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0676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 dir="ccw">
                                      <p:cBhvr override="childStyl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Box 154"/>
              <p:cNvSpPr txBox="1">
                <a:spLocks noChangeArrowheads="1"/>
              </p:cNvSpPr>
              <p:nvPr/>
            </p:nvSpPr>
            <p:spPr bwMode="auto">
              <a:xfrm>
                <a:off x="7221650" y="2338959"/>
                <a:ext cx="4942286" cy="11620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altLang="pt-PT" sz="2400" b="1" i="1" dirty="0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altLang="pt-PT" sz="2400" b="1" i="1" dirty="0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num>
                        <m:den>
                          <m:eqArr>
                            <m:eqArrPr>
                              <m:ctrlPr>
                                <a:rPr lang="pt-PT" altLang="pt-PT" sz="2400" b="1" i="1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altLang="pt-PT" sz="2400" b="1" i="1" dirty="0" smtClean="0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𝟐𝟎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altLang="pt-PT" sz="2400" b="1" i="1" dirty="0" smtClean="0">
                                      <a:solidFill>
                                        <a:srgbClr val="0000CC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altLang="pt-PT" sz="2400" b="1" i="1" dirty="0" smtClean="0">
                                      <a:solidFill>
                                        <a:srgbClr val="0000CC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×</m:t>
                                  </m:r>
                                  <m:r>
                                    <a:rPr lang="pt-PT" altLang="pt-PT" sz="2400" b="1" i="1" dirty="0" smtClean="0">
                                      <a:solidFill>
                                        <a:srgbClr val="0000CC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altLang="pt-PT" sz="2400" b="1" i="1" dirty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altLang="pt-PT" sz="2400" b="1" i="1" dirty="0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altLang="pt-PT" sz="2400" b="1" i="1" dirty="0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𝟑𝟎</m:t>
                          </m:r>
                        </m:num>
                        <m:den>
                          <m:r>
                            <a:rPr lang="pt-PT" altLang="pt-PT" sz="2400" b="1" i="1" dirty="0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  <m:r>
                        <a:rPr lang="pt-PT" altLang="pt-PT" sz="2400" b="1" i="1" dirty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altLang="pt-PT" sz="2400" b="1" i="1" dirty="0" smtClean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pt-PT" altLang="pt-PT" sz="2400" b="1" i="1" dirty="0" smtClean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pt-PT" altLang="pt-PT" sz="2400" b="1" i="1" dirty="0" smtClean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𝟑𝟎</m:t>
                      </m:r>
                      <m:r>
                        <a:rPr lang="pt-PT" altLang="pt-PT" sz="2400" b="1" i="1" dirty="0" smtClean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pt-PT" altLang="pt-PT" sz="2400" b="1" i="1" dirty="0" smtClean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𝒐𝒖</m:t>
                      </m:r>
                      <m:r>
                        <a:rPr lang="pt-PT" altLang="pt-PT" sz="2400" b="1" i="1" dirty="0" smtClean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pt-PT" altLang="pt-PT" sz="2400" b="1" i="1" dirty="0" smtClean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pt-PT" altLang="pt-PT" sz="2400" b="1" i="1" dirty="0" smtClean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pt-PT" altLang="pt-PT" sz="2400" b="1" i="1" dirty="0" smtClean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</m:t>
                      </m:r>
                      <m:r>
                        <a:rPr lang="pt-PT" altLang="pt-PT" sz="2400" b="1" i="1" dirty="0" smtClean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altLang="pt-PT" sz="2400" b="1" i="1" dirty="0" smtClean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𝟑𝟎</m:t>
                      </m:r>
                      <m:r>
                        <a:rPr lang="pt-PT" altLang="pt-PT" sz="2400" b="1" i="1" dirty="0" smtClean="0">
                          <a:solidFill>
                            <a:srgbClr val="0000CC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en-GB" altLang="pt-PT" sz="2400" b="1" dirty="0">
                  <a:solidFill>
                    <a:srgbClr val="0000CC"/>
                  </a:solidFill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2" name="Text Box 1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21650" y="2338959"/>
                <a:ext cx="4942286" cy="116204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Group 28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92325031"/>
              </p:ext>
            </p:extLst>
          </p:nvPr>
        </p:nvGraphicFramePr>
        <p:xfrm>
          <a:off x="1917948" y="537847"/>
          <a:ext cx="5111997" cy="863374"/>
        </p:xfrm>
        <a:graphic>
          <a:graphicData uri="http://schemas.openxmlformats.org/drawingml/2006/table">
            <a:tbl>
              <a:tblPr/>
              <a:tblGrid>
                <a:gridCol w="511041"/>
                <a:gridCol w="511041"/>
                <a:gridCol w="511041"/>
                <a:gridCol w="511041"/>
                <a:gridCol w="512628"/>
                <a:gridCol w="511041"/>
                <a:gridCol w="511041"/>
                <a:gridCol w="511041"/>
                <a:gridCol w="511041"/>
                <a:gridCol w="511041"/>
              </a:tblGrid>
              <a:tr h="43168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68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91416" marR="91416" marT="45708" marB="4570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28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469680950"/>
              </p:ext>
            </p:extLst>
          </p:nvPr>
        </p:nvGraphicFramePr>
        <p:xfrm>
          <a:off x="1918717" y="1413172"/>
          <a:ext cx="5113337" cy="863600"/>
        </p:xfrm>
        <a:graphic>
          <a:graphicData uri="http://schemas.openxmlformats.org/drawingml/2006/table">
            <a:tbl>
              <a:tblPr/>
              <a:tblGrid>
                <a:gridCol w="511175"/>
                <a:gridCol w="511175"/>
                <a:gridCol w="511175"/>
                <a:gridCol w="511175"/>
                <a:gridCol w="512762"/>
                <a:gridCol w="511175"/>
                <a:gridCol w="511175"/>
                <a:gridCol w="511175"/>
                <a:gridCol w="511175"/>
                <a:gridCol w="511175"/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Group 31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22379659"/>
              </p:ext>
            </p:extLst>
          </p:nvPr>
        </p:nvGraphicFramePr>
        <p:xfrm>
          <a:off x="1918717" y="2276772"/>
          <a:ext cx="5113337" cy="863600"/>
        </p:xfrm>
        <a:graphic>
          <a:graphicData uri="http://schemas.openxmlformats.org/drawingml/2006/table">
            <a:tbl>
              <a:tblPr/>
              <a:tblGrid>
                <a:gridCol w="511175"/>
                <a:gridCol w="511175"/>
                <a:gridCol w="511175"/>
                <a:gridCol w="511175"/>
                <a:gridCol w="512762"/>
                <a:gridCol w="511175"/>
                <a:gridCol w="511175"/>
                <a:gridCol w="511175"/>
                <a:gridCol w="511175"/>
                <a:gridCol w="511175"/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Group 42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265644733"/>
              </p:ext>
            </p:extLst>
          </p:nvPr>
        </p:nvGraphicFramePr>
        <p:xfrm>
          <a:off x="1918717" y="3141960"/>
          <a:ext cx="5113337" cy="797144"/>
        </p:xfrm>
        <a:graphic>
          <a:graphicData uri="http://schemas.openxmlformats.org/drawingml/2006/table">
            <a:tbl>
              <a:tblPr/>
              <a:tblGrid>
                <a:gridCol w="511175"/>
                <a:gridCol w="511175"/>
                <a:gridCol w="511175"/>
                <a:gridCol w="511175"/>
                <a:gridCol w="512762"/>
                <a:gridCol w="511175"/>
                <a:gridCol w="511175"/>
                <a:gridCol w="511175"/>
                <a:gridCol w="511175"/>
                <a:gridCol w="511175"/>
              </a:tblGrid>
              <a:tr h="3654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4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T="45684" marB="4568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Group 42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34467139"/>
              </p:ext>
            </p:extLst>
          </p:nvPr>
        </p:nvGraphicFramePr>
        <p:xfrm>
          <a:off x="1918717" y="3943647"/>
          <a:ext cx="5113337" cy="925513"/>
        </p:xfrm>
        <a:graphic>
          <a:graphicData uri="http://schemas.openxmlformats.org/drawingml/2006/table">
            <a:tbl>
              <a:tblPr/>
              <a:tblGrid>
                <a:gridCol w="511175"/>
                <a:gridCol w="511175"/>
                <a:gridCol w="511175"/>
                <a:gridCol w="511175"/>
                <a:gridCol w="512762"/>
                <a:gridCol w="511175"/>
                <a:gridCol w="511175"/>
                <a:gridCol w="511175"/>
                <a:gridCol w="511175"/>
                <a:gridCol w="511175"/>
              </a:tblGrid>
              <a:tr h="4937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712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845940" y="16417"/>
            <a:ext cx="4534190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8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Aharoni" panose="02010803020104030203" pitchFamily="2" charset="-79"/>
              </a:rPr>
              <a:t>Vamos resolver exercícios</a:t>
            </a:r>
            <a:endParaRPr lang="pt-PT" sz="2800" b="1" dirty="0">
              <a:solidFill>
                <a:srgbClr val="002060"/>
              </a:solidFill>
              <a:latin typeface="Trebuchet MS" panose="020B0603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7" name="Rectangle 122"/>
          <p:cNvSpPr>
            <a:spLocks noChangeArrowheads="1"/>
          </p:cNvSpPr>
          <p:nvPr/>
        </p:nvSpPr>
        <p:spPr bwMode="auto">
          <a:xfrm>
            <a:off x="-3410644" y="-243408"/>
            <a:ext cx="1393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latin typeface="Verdana" charset="0"/>
                <a:ea typeface="ＭＳ Ｐゴシック" charset="0"/>
                <a:cs typeface="ＭＳ Ｐゴシック" charset="0"/>
              </a:rPr>
              <a:t>example</a:t>
            </a:r>
          </a:p>
        </p:txBody>
      </p:sp>
      <p:sp>
        <p:nvSpPr>
          <p:cNvPr id="9" name="Rectangle 124"/>
          <p:cNvSpPr>
            <a:spLocks noChangeArrowheads="1"/>
          </p:cNvSpPr>
          <p:nvPr/>
        </p:nvSpPr>
        <p:spPr bwMode="auto">
          <a:xfrm>
            <a:off x="2215456" y="1845742"/>
            <a:ext cx="184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Verdana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10" name="Group 18"/>
          <p:cNvGrpSpPr>
            <a:grpSpLocks/>
          </p:cNvGrpSpPr>
          <p:nvPr/>
        </p:nvGrpSpPr>
        <p:grpSpPr bwMode="auto">
          <a:xfrm>
            <a:off x="2061964" y="1359024"/>
            <a:ext cx="2209800" cy="2286000"/>
            <a:chOff x="384" y="1824"/>
            <a:chExt cx="1536" cy="1344"/>
          </a:xfrm>
        </p:grpSpPr>
        <p:grpSp>
          <p:nvGrpSpPr>
            <p:cNvPr id="11" name="Group 19"/>
            <p:cNvGrpSpPr>
              <a:grpSpLocks/>
            </p:cNvGrpSpPr>
            <p:nvPr/>
          </p:nvGrpSpPr>
          <p:grpSpPr bwMode="auto">
            <a:xfrm>
              <a:off x="384" y="2362"/>
              <a:ext cx="1536" cy="537"/>
              <a:chOff x="1536" y="2496"/>
              <a:chExt cx="2400" cy="960"/>
            </a:xfrm>
          </p:grpSpPr>
          <p:grpSp>
            <p:nvGrpSpPr>
              <p:cNvPr id="75" name="Group 20"/>
              <p:cNvGrpSpPr>
                <a:grpSpLocks/>
              </p:cNvGrpSpPr>
              <p:nvPr/>
            </p:nvGrpSpPr>
            <p:grpSpPr bwMode="auto">
              <a:xfrm>
                <a:off x="1536" y="2976"/>
                <a:ext cx="2400" cy="480"/>
                <a:chOff x="1536" y="2976"/>
                <a:chExt cx="2400" cy="480"/>
              </a:xfrm>
            </p:grpSpPr>
            <p:sp>
              <p:nvSpPr>
                <p:cNvPr id="97" name="Rectangle 21"/>
                <p:cNvSpPr>
                  <a:spLocks noChangeArrowheads="1"/>
                </p:cNvSpPr>
                <p:nvPr/>
              </p:nvSpPr>
              <p:spPr bwMode="auto">
                <a:xfrm>
                  <a:off x="201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98" name="Rectangle 22"/>
                <p:cNvSpPr>
                  <a:spLocks noChangeArrowheads="1"/>
                </p:cNvSpPr>
                <p:nvPr/>
              </p:nvSpPr>
              <p:spPr bwMode="auto">
                <a:xfrm>
                  <a:off x="225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99" name="Rectangle 23"/>
                <p:cNvSpPr>
                  <a:spLocks noChangeArrowheads="1"/>
                </p:cNvSpPr>
                <p:nvPr/>
              </p:nvSpPr>
              <p:spPr bwMode="auto">
                <a:xfrm>
                  <a:off x="249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00" name="Rectangle 24"/>
                <p:cNvSpPr>
                  <a:spLocks noChangeArrowheads="1"/>
                </p:cNvSpPr>
                <p:nvPr/>
              </p:nvSpPr>
              <p:spPr bwMode="auto">
                <a:xfrm>
                  <a:off x="273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01" name="Rectangle 25"/>
                <p:cNvSpPr>
                  <a:spLocks noChangeArrowheads="1"/>
                </p:cNvSpPr>
                <p:nvPr/>
              </p:nvSpPr>
              <p:spPr bwMode="auto">
                <a:xfrm>
                  <a:off x="177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02" name="Rectangle 26"/>
                <p:cNvSpPr>
                  <a:spLocks noChangeArrowheads="1"/>
                </p:cNvSpPr>
                <p:nvPr/>
              </p:nvSpPr>
              <p:spPr bwMode="auto">
                <a:xfrm>
                  <a:off x="297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03" name="Rectangle 27"/>
                <p:cNvSpPr>
                  <a:spLocks noChangeArrowheads="1"/>
                </p:cNvSpPr>
                <p:nvPr/>
              </p:nvSpPr>
              <p:spPr bwMode="auto">
                <a:xfrm>
                  <a:off x="321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04" name="Rectangle 28"/>
                <p:cNvSpPr>
                  <a:spLocks noChangeArrowheads="1"/>
                </p:cNvSpPr>
                <p:nvPr/>
              </p:nvSpPr>
              <p:spPr bwMode="auto">
                <a:xfrm>
                  <a:off x="345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05" name="Rectangle 29"/>
                <p:cNvSpPr>
                  <a:spLocks noChangeArrowheads="1"/>
                </p:cNvSpPr>
                <p:nvPr/>
              </p:nvSpPr>
              <p:spPr bwMode="auto">
                <a:xfrm>
                  <a:off x="369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06" name="Rectangle 30"/>
                <p:cNvSpPr>
                  <a:spLocks noChangeArrowheads="1"/>
                </p:cNvSpPr>
                <p:nvPr/>
              </p:nvSpPr>
              <p:spPr bwMode="auto">
                <a:xfrm>
                  <a:off x="153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07" name="Rectangle 31"/>
                <p:cNvSpPr>
                  <a:spLocks noChangeArrowheads="1"/>
                </p:cNvSpPr>
                <p:nvPr/>
              </p:nvSpPr>
              <p:spPr bwMode="auto">
                <a:xfrm>
                  <a:off x="201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08" name="Rectangle 32"/>
                <p:cNvSpPr>
                  <a:spLocks noChangeArrowheads="1"/>
                </p:cNvSpPr>
                <p:nvPr/>
              </p:nvSpPr>
              <p:spPr bwMode="auto">
                <a:xfrm>
                  <a:off x="225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09" name="Rectangle 33"/>
                <p:cNvSpPr>
                  <a:spLocks noChangeArrowheads="1"/>
                </p:cNvSpPr>
                <p:nvPr/>
              </p:nvSpPr>
              <p:spPr bwMode="auto">
                <a:xfrm>
                  <a:off x="249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10" name="Rectangle 34"/>
                <p:cNvSpPr>
                  <a:spLocks noChangeArrowheads="1"/>
                </p:cNvSpPr>
                <p:nvPr/>
              </p:nvSpPr>
              <p:spPr bwMode="auto">
                <a:xfrm>
                  <a:off x="273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11" name="Rectangle 35"/>
                <p:cNvSpPr>
                  <a:spLocks noChangeArrowheads="1"/>
                </p:cNvSpPr>
                <p:nvPr/>
              </p:nvSpPr>
              <p:spPr bwMode="auto">
                <a:xfrm>
                  <a:off x="177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12" name="Rectangle 36"/>
                <p:cNvSpPr>
                  <a:spLocks noChangeArrowheads="1"/>
                </p:cNvSpPr>
                <p:nvPr/>
              </p:nvSpPr>
              <p:spPr bwMode="auto">
                <a:xfrm>
                  <a:off x="297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13" name="Rectangle 37"/>
                <p:cNvSpPr>
                  <a:spLocks noChangeArrowheads="1"/>
                </p:cNvSpPr>
                <p:nvPr/>
              </p:nvSpPr>
              <p:spPr bwMode="auto">
                <a:xfrm>
                  <a:off x="321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14" name="Rectangle 38"/>
                <p:cNvSpPr>
                  <a:spLocks noChangeArrowheads="1"/>
                </p:cNvSpPr>
                <p:nvPr/>
              </p:nvSpPr>
              <p:spPr bwMode="auto">
                <a:xfrm>
                  <a:off x="345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15" name="Rectangle 39"/>
                <p:cNvSpPr>
                  <a:spLocks noChangeArrowheads="1"/>
                </p:cNvSpPr>
                <p:nvPr/>
              </p:nvSpPr>
              <p:spPr bwMode="auto">
                <a:xfrm>
                  <a:off x="369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16" name="Rectangle 40"/>
                <p:cNvSpPr>
                  <a:spLocks noChangeArrowheads="1"/>
                </p:cNvSpPr>
                <p:nvPr/>
              </p:nvSpPr>
              <p:spPr bwMode="auto">
                <a:xfrm>
                  <a:off x="153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</p:grpSp>
          <p:grpSp>
            <p:nvGrpSpPr>
              <p:cNvPr id="76" name="Group 41"/>
              <p:cNvGrpSpPr>
                <a:grpSpLocks/>
              </p:cNvGrpSpPr>
              <p:nvPr/>
            </p:nvGrpSpPr>
            <p:grpSpPr bwMode="auto">
              <a:xfrm>
                <a:off x="1536" y="2496"/>
                <a:ext cx="2400" cy="480"/>
                <a:chOff x="1536" y="2976"/>
                <a:chExt cx="2400" cy="480"/>
              </a:xfrm>
            </p:grpSpPr>
            <p:sp>
              <p:nvSpPr>
                <p:cNvPr id="77" name="Rectangle 42"/>
                <p:cNvSpPr>
                  <a:spLocks noChangeArrowheads="1"/>
                </p:cNvSpPr>
                <p:nvPr/>
              </p:nvSpPr>
              <p:spPr bwMode="auto">
                <a:xfrm>
                  <a:off x="201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78" name="Rectangle 43"/>
                <p:cNvSpPr>
                  <a:spLocks noChangeArrowheads="1"/>
                </p:cNvSpPr>
                <p:nvPr/>
              </p:nvSpPr>
              <p:spPr bwMode="auto">
                <a:xfrm>
                  <a:off x="225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79" name="Rectangle 44"/>
                <p:cNvSpPr>
                  <a:spLocks noChangeArrowheads="1"/>
                </p:cNvSpPr>
                <p:nvPr/>
              </p:nvSpPr>
              <p:spPr bwMode="auto">
                <a:xfrm>
                  <a:off x="249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80" name="Rectangle 45"/>
                <p:cNvSpPr>
                  <a:spLocks noChangeArrowheads="1"/>
                </p:cNvSpPr>
                <p:nvPr/>
              </p:nvSpPr>
              <p:spPr bwMode="auto">
                <a:xfrm>
                  <a:off x="273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81" name="Rectangle 46"/>
                <p:cNvSpPr>
                  <a:spLocks noChangeArrowheads="1"/>
                </p:cNvSpPr>
                <p:nvPr/>
              </p:nvSpPr>
              <p:spPr bwMode="auto">
                <a:xfrm>
                  <a:off x="177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82" name="Rectangle 47"/>
                <p:cNvSpPr>
                  <a:spLocks noChangeArrowheads="1"/>
                </p:cNvSpPr>
                <p:nvPr/>
              </p:nvSpPr>
              <p:spPr bwMode="auto">
                <a:xfrm>
                  <a:off x="297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83" name="Rectangle 48"/>
                <p:cNvSpPr>
                  <a:spLocks noChangeArrowheads="1"/>
                </p:cNvSpPr>
                <p:nvPr/>
              </p:nvSpPr>
              <p:spPr bwMode="auto">
                <a:xfrm>
                  <a:off x="321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84" name="Rectangle 49"/>
                <p:cNvSpPr>
                  <a:spLocks noChangeArrowheads="1"/>
                </p:cNvSpPr>
                <p:nvPr/>
              </p:nvSpPr>
              <p:spPr bwMode="auto">
                <a:xfrm>
                  <a:off x="345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85" name="Rectangle 50"/>
                <p:cNvSpPr>
                  <a:spLocks noChangeArrowheads="1"/>
                </p:cNvSpPr>
                <p:nvPr/>
              </p:nvSpPr>
              <p:spPr bwMode="auto">
                <a:xfrm>
                  <a:off x="369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86" name="Rectangle 51"/>
                <p:cNvSpPr>
                  <a:spLocks noChangeArrowheads="1"/>
                </p:cNvSpPr>
                <p:nvPr/>
              </p:nvSpPr>
              <p:spPr bwMode="auto">
                <a:xfrm>
                  <a:off x="153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87" name="Rectangle 52"/>
                <p:cNvSpPr>
                  <a:spLocks noChangeArrowheads="1"/>
                </p:cNvSpPr>
                <p:nvPr/>
              </p:nvSpPr>
              <p:spPr bwMode="auto">
                <a:xfrm>
                  <a:off x="201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88" name="Rectangle 53"/>
                <p:cNvSpPr>
                  <a:spLocks noChangeArrowheads="1"/>
                </p:cNvSpPr>
                <p:nvPr/>
              </p:nvSpPr>
              <p:spPr bwMode="auto">
                <a:xfrm>
                  <a:off x="225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89" name="Rectangle 54"/>
                <p:cNvSpPr>
                  <a:spLocks noChangeArrowheads="1"/>
                </p:cNvSpPr>
                <p:nvPr/>
              </p:nvSpPr>
              <p:spPr bwMode="auto">
                <a:xfrm>
                  <a:off x="249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90" name="Rectangle 55"/>
                <p:cNvSpPr>
                  <a:spLocks noChangeArrowheads="1"/>
                </p:cNvSpPr>
                <p:nvPr/>
              </p:nvSpPr>
              <p:spPr bwMode="auto">
                <a:xfrm>
                  <a:off x="273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91" name="Rectangle 56"/>
                <p:cNvSpPr>
                  <a:spLocks noChangeArrowheads="1"/>
                </p:cNvSpPr>
                <p:nvPr/>
              </p:nvSpPr>
              <p:spPr bwMode="auto">
                <a:xfrm>
                  <a:off x="177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92" name="Rectangle 57"/>
                <p:cNvSpPr>
                  <a:spLocks noChangeArrowheads="1"/>
                </p:cNvSpPr>
                <p:nvPr/>
              </p:nvSpPr>
              <p:spPr bwMode="auto">
                <a:xfrm>
                  <a:off x="297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93" name="Rectangle 58"/>
                <p:cNvSpPr>
                  <a:spLocks noChangeArrowheads="1"/>
                </p:cNvSpPr>
                <p:nvPr/>
              </p:nvSpPr>
              <p:spPr bwMode="auto">
                <a:xfrm>
                  <a:off x="321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94" name="Rectangle 59"/>
                <p:cNvSpPr>
                  <a:spLocks noChangeArrowheads="1"/>
                </p:cNvSpPr>
                <p:nvPr/>
              </p:nvSpPr>
              <p:spPr bwMode="auto">
                <a:xfrm>
                  <a:off x="345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95" name="Rectangle 60"/>
                <p:cNvSpPr>
                  <a:spLocks noChangeArrowheads="1"/>
                </p:cNvSpPr>
                <p:nvPr/>
              </p:nvSpPr>
              <p:spPr bwMode="auto">
                <a:xfrm>
                  <a:off x="369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96" name="Rectangle 61"/>
                <p:cNvSpPr>
                  <a:spLocks noChangeArrowheads="1"/>
                </p:cNvSpPr>
                <p:nvPr/>
              </p:nvSpPr>
              <p:spPr bwMode="auto">
                <a:xfrm>
                  <a:off x="153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</p:grpSp>
        </p:grpSp>
        <p:grpSp>
          <p:nvGrpSpPr>
            <p:cNvPr id="12" name="Group 62"/>
            <p:cNvGrpSpPr>
              <a:grpSpLocks/>
            </p:cNvGrpSpPr>
            <p:nvPr/>
          </p:nvGrpSpPr>
          <p:grpSpPr bwMode="auto">
            <a:xfrm>
              <a:off x="384" y="1824"/>
              <a:ext cx="1536" cy="538"/>
              <a:chOff x="1536" y="2496"/>
              <a:chExt cx="2400" cy="960"/>
            </a:xfrm>
          </p:grpSpPr>
          <p:grpSp>
            <p:nvGrpSpPr>
              <p:cNvPr id="33" name="Group 63"/>
              <p:cNvGrpSpPr>
                <a:grpSpLocks/>
              </p:cNvGrpSpPr>
              <p:nvPr/>
            </p:nvGrpSpPr>
            <p:grpSpPr bwMode="auto">
              <a:xfrm>
                <a:off x="1536" y="2976"/>
                <a:ext cx="2400" cy="480"/>
                <a:chOff x="1536" y="2976"/>
                <a:chExt cx="2400" cy="480"/>
              </a:xfrm>
            </p:grpSpPr>
            <p:sp>
              <p:nvSpPr>
                <p:cNvPr id="55" name="Rectangle 64"/>
                <p:cNvSpPr>
                  <a:spLocks noChangeArrowheads="1"/>
                </p:cNvSpPr>
                <p:nvPr/>
              </p:nvSpPr>
              <p:spPr bwMode="auto">
                <a:xfrm>
                  <a:off x="201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56" name="Rectangle 65"/>
                <p:cNvSpPr>
                  <a:spLocks noChangeArrowheads="1"/>
                </p:cNvSpPr>
                <p:nvPr/>
              </p:nvSpPr>
              <p:spPr bwMode="auto">
                <a:xfrm>
                  <a:off x="225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57" name="Rectangle 66"/>
                <p:cNvSpPr>
                  <a:spLocks noChangeArrowheads="1"/>
                </p:cNvSpPr>
                <p:nvPr/>
              </p:nvSpPr>
              <p:spPr bwMode="auto">
                <a:xfrm>
                  <a:off x="249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58" name="Rectangle 67"/>
                <p:cNvSpPr>
                  <a:spLocks noChangeArrowheads="1"/>
                </p:cNvSpPr>
                <p:nvPr/>
              </p:nvSpPr>
              <p:spPr bwMode="auto">
                <a:xfrm>
                  <a:off x="273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59" name="Rectangle 68"/>
                <p:cNvSpPr>
                  <a:spLocks noChangeArrowheads="1"/>
                </p:cNvSpPr>
                <p:nvPr/>
              </p:nvSpPr>
              <p:spPr bwMode="auto">
                <a:xfrm>
                  <a:off x="177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60" name="Rectangle 69"/>
                <p:cNvSpPr>
                  <a:spLocks noChangeArrowheads="1"/>
                </p:cNvSpPr>
                <p:nvPr/>
              </p:nvSpPr>
              <p:spPr bwMode="auto">
                <a:xfrm>
                  <a:off x="297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61" name="Rectangle 70"/>
                <p:cNvSpPr>
                  <a:spLocks noChangeArrowheads="1"/>
                </p:cNvSpPr>
                <p:nvPr/>
              </p:nvSpPr>
              <p:spPr bwMode="auto">
                <a:xfrm>
                  <a:off x="321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62" name="Rectangle 71"/>
                <p:cNvSpPr>
                  <a:spLocks noChangeArrowheads="1"/>
                </p:cNvSpPr>
                <p:nvPr/>
              </p:nvSpPr>
              <p:spPr bwMode="auto">
                <a:xfrm>
                  <a:off x="345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63" name="Rectangle 72"/>
                <p:cNvSpPr>
                  <a:spLocks noChangeArrowheads="1"/>
                </p:cNvSpPr>
                <p:nvPr/>
              </p:nvSpPr>
              <p:spPr bwMode="auto">
                <a:xfrm>
                  <a:off x="369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64" name="Rectangle 73"/>
                <p:cNvSpPr>
                  <a:spLocks noChangeArrowheads="1"/>
                </p:cNvSpPr>
                <p:nvPr/>
              </p:nvSpPr>
              <p:spPr bwMode="auto">
                <a:xfrm>
                  <a:off x="153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65" name="Rectangle 74"/>
                <p:cNvSpPr>
                  <a:spLocks noChangeArrowheads="1"/>
                </p:cNvSpPr>
                <p:nvPr/>
              </p:nvSpPr>
              <p:spPr bwMode="auto">
                <a:xfrm>
                  <a:off x="201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66" name="Rectangle 75"/>
                <p:cNvSpPr>
                  <a:spLocks noChangeArrowheads="1"/>
                </p:cNvSpPr>
                <p:nvPr/>
              </p:nvSpPr>
              <p:spPr bwMode="auto">
                <a:xfrm>
                  <a:off x="225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67" name="Rectangle 76"/>
                <p:cNvSpPr>
                  <a:spLocks noChangeArrowheads="1"/>
                </p:cNvSpPr>
                <p:nvPr/>
              </p:nvSpPr>
              <p:spPr bwMode="auto">
                <a:xfrm>
                  <a:off x="249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68" name="Rectangle 77"/>
                <p:cNvSpPr>
                  <a:spLocks noChangeArrowheads="1"/>
                </p:cNvSpPr>
                <p:nvPr/>
              </p:nvSpPr>
              <p:spPr bwMode="auto">
                <a:xfrm>
                  <a:off x="273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69" name="Rectangle 78"/>
                <p:cNvSpPr>
                  <a:spLocks noChangeArrowheads="1"/>
                </p:cNvSpPr>
                <p:nvPr/>
              </p:nvSpPr>
              <p:spPr bwMode="auto">
                <a:xfrm>
                  <a:off x="177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70" name="Rectangle 79"/>
                <p:cNvSpPr>
                  <a:spLocks noChangeArrowheads="1"/>
                </p:cNvSpPr>
                <p:nvPr/>
              </p:nvSpPr>
              <p:spPr bwMode="auto">
                <a:xfrm>
                  <a:off x="297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71" name="Rectangle 80"/>
                <p:cNvSpPr>
                  <a:spLocks noChangeArrowheads="1"/>
                </p:cNvSpPr>
                <p:nvPr/>
              </p:nvSpPr>
              <p:spPr bwMode="auto">
                <a:xfrm>
                  <a:off x="321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72" name="Rectangle 81"/>
                <p:cNvSpPr>
                  <a:spLocks noChangeArrowheads="1"/>
                </p:cNvSpPr>
                <p:nvPr/>
              </p:nvSpPr>
              <p:spPr bwMode="auto">
                <a:xfrm>
                  <a:off x="345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73" name="Rectangle 82"/>
                <p:cNvSpPr>
                  <a:spLocks noChangeArrowheads="1"/>
                </p:cNvSpPr>
                <p:nvPr/>
              </p:nvSpPr>
              <p:spPr bwMode="auto">
                <a:xfrm>
                  <a:off x="369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74" name="Rectangle 83"/>
                <p:cNvSpPr>
                  <a:spLocks noChangeArrowheads="1"/>
                </p:cNvSpPr>
                <p:nvPr/>
              </p:nvSpPr>
              <p:spPr bwMode="auto">
                <a:xfrm>
                  <a:off x="153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</p:grpSp>
          <p:grpSp>
            <p:nvGrpSpPr>
              <p:cNvPr id="34" name="Group 84"/>
              <p:cNvGrpSpPr>
                <a:grpSpLocks/>
              </p:cNvGrpSpPr>
              <p:nvPr/>
            </p:nvGrpSpPr>
            <p:grpSpPr bwMode="auto">
              <a:xfrm>
                <a:off x="1536" y="2496"/>
                <a:ext cx="2400" cy="480"/>
                <a:chOff x="1536" y="2976"/>
                <a:chExt cx="2400" cy="480"/>
              </a:xfrm>
            </p:grpSpPr>
            <p:sp>
              <p:nvSpPr>
                <p:cNvPr id="35" name="Rectangle 85"/>
                <p:cNvSpPr>
                  <a:spLocks noChangeArrowheads="1"/>
                </p:cNvSpPr>
                <p:nvPr/>
              </p:nvSpPr>
              <p:spPr bwMode="auto">
                <a:xfrm>
                  <a:off x="201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6" name="Rectangle 86"/>
                <p:cNvSpPr>
                  <a:spLocks noChangeArrowheads="1"/>
                </p:cNvSpPr>
                <p:nvPr/>
              </p:nvSpPr>
              <p:spPr bwMode="auto">
                <a:xfrm>
                  <a:off x="225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7" name="Rectangle 87"/>
                <p:cNvSpPr>
                  <a:spLocks noChangeArrowheads="1"/>
                </p:cNvSpPr>
                <p:nvPr/>
              </p:nvSpPr>
              <p:spPr bwMode="auto">
                <a:xfrm>
                  <a:off x="249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8" name="Rectangle 88"/>
                <p:cNvSpPr>
                  <a:spLocks noChangeArrowheads="1"/>
                </p:cNvSpPr>
                <p:nvPr/>
              </p:nvSpPr>
              <p:spPr bwMode="auto">
                <a:xfrm>
                  <a:off x="273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9" name="Rectangle 89"/>
                <p:cNvSpPr>
                  <a:spLocks noChangeArrowheads="1"/>
                </p:cNvSpPr>
                <p:nvPr/>
              </p:nvSpPr>
              <p:spPr bwMode="auto">
                <a:xfrm>
                  <a:off x="177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40" name="Rectangle 90"/>
                <p:cNvSpPr>
                  <a:spLocks noChangeArrowheads="1"/>
                </p:cNvSpPr>
                <p:nvPr/>
              </p:nvSpPr>
              <p:spPr bwMode="auto">
                <a:xfrm>
                  <a:off x="297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41" name="Rectangle 91"/>
                <p:cNvSpPr>
                  <a:spLocks noChangeArrowheads="1"/>
                </p:cNvSpPr>
                <p:nvPr/>
              </p:nvSpPr>
              <p:spPr bwMode="auto">
                <a:xfrm>
                  <a:off x="321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42" name="Rectangle 92"/>
                <p:cNvSpPr>
                  <a:spLocks noChangeArrowheads="1"/>
                </p:cNvSpPr>
                <p:nvPr/>
              </p:nvSpPr>
              <p:spPr bwMode="auto">
                <a:xfrm>
                  <a:off x="345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43" name="Rectangle 93"/>
                <p:cNvSpPr>
                  <a:spLocks noChangeArrowheads="1"/>
                </p:cNvSpPr>
                <p:nvPr/>
              </p:nvSpPr>
              <p:spPr bwMode="auto">
                <a:xfrm>
                  <a:off x="369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44" name="Rectangle 94"/>
                <p:cNvSpPr>
                  <a:spLocks noChangeArrowheads="1"/>
                </p:cNvSpPr>
                <p:nvPr/>
              </p:nvSpPr>
              <p:spPr bwMode="auto">
                <a:xfrm>
                  <a:off x="1536" y="321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45" name="Rectangle 95"/>
                <p:cNvSpPr>
                  <a:spLocks noChangeArrowheads="1"/>
                </p:cNvSpPr>
                <p:nvPr/>
              </p:nvSpPr>
              <p:spPr bwMode="auto">
                <a:xfrm>
                  <a:off x="201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46" name="Rectangle 96"/>
                <p:cNvSpPr>
                  <a:spLocks noChangeArrowheads="1"/>
                </p:cNvSpPr>
                <p:nvPr/>
              </p:nvSpPr>
              <p:spPr bwMode="auto">
                <a:xfrm>
                  <a:off x="225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47" name="Rectangle 97"/>
                <p:cNvSpPr>
                  <a:spLocks noChangeArrowheads="1"/>
                </p:cNvSpPr>
                <p:nvPr/>
              </p:nvSpPr>
              <p:spPr bwMode="auto">
                <a:xfrm>
                  <a:off x="249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48" name="Rectangle 98"/>
                <p:cNvSpPr>
                  <a:spLocks noChangeArrowheads="1"/>
                </p:cNvSpPr>
                <p:nvPr/>
              </p:nvSpPr>
              <p:spPr bwMode="auto">
                <a:xfrm>
                  <a:off x="273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49" name="Rectangle 99"/>
                <p:cNvSpPr>
                  <a:spLocks noChangeArrowheads="1"/>
                </p:cNvSpPr>
                <p:nvPr/>
              </p:nvSpPr>
              <p:spPr bwMode="auto">
                <a:xfrm>
                  <a:off x="177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50" name="Rectangle 100"/>
                <p:cNvSpPr>
                  <a:spLocks noChangeArrowheads="1"/>
                </p:cNvSpPr>
                <p:nvPr/>
              </p:nvSpPr>
              <p:spPr bwMode="auto">
                <a:xfrm>
                  <a:off x="297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51" name="Rectangle 101"/>
                <p:cNvSpPr>
                  <a:spLocks noChangeArrowheads="1"/>
                </p:cNvSpPr>
                <p:nvPr/>
              </p:nvSpPr>
              <p:spPr bwMode="auto">
                <a:xfrm>
                  <a:off x="321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52" name="Rectangle 102"/>
                <p:cNvSpPr>
                  <a:spLocks noChangeArrowheads="1"/>
                </p:cNvSpPr>
                <p:nvPr/>
              </p:nvSpPr>
              <p:spPr bwMode="auto">
                <a:xfrm>
                  <a:off x="345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53" name="Rectangle 103"/>
                <p:cNvSpPr>
                  <a:spLocks noChangeArrowheads="1"/>
                </p:cNvSpPr>
                <p:nvPr/>
              </p:nvSpPr>
              <p:spPr bwMode="auto">
                <a:xfrm>
                  <a:off x="369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54" name="Rectangle 104"/>
                <p:cNvSpPr>
                  <a:spLocks noChangeArrowheads="1"/>
                </p:cNvSpPr>
                <p:nvPr/>
              </p:nvSpPr>
              <p:spPr bwMode="auto">
                <a:xfrm>
                  <a:off x="1536" y="2976"/>
                  <a:ext cx="240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</p:grpSp>
        </p:grpSp>
        <p:sp>
          <p:nvSpPr>
            <p:cNvPr id="13" name="Rectangle 105"/>
            <p:cNvSpPr>
              <a:spLocks noChangeArrowheads="1"/>
            </p:cNvSpPr>
            <p:nvPr/>
          </p:nvSpPr>
          <p:spPr bwMode="auto">
            <a:xfrm>
              <a:off x="691" y="3034"/>
              <a:ext cx="154" cy="1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14" name="Rectangle 106"/>
            <p:cNvSpPr>
              <a:spLocks noChangeArrowheads="1"/>
            </p:cNvSpPr>
            <p:nvPr/>
          </p:nvSpPr>
          <p:spPr bwMode="auto">
            <a:xfrm>
              <a:off x="845" y="3034"/>
              <a:ext cx="153" cy="1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15" name="Rectangle 107"/>
            <p:cNvSpPr>
              <a:spLocks noChangeArrowheads="1"/>
            </p:cNvSpPr>
            <p:nvPr/>
          </p:nvSpPr>
          <p:spPr bwMode="auto">
            <a:xfrm>
              <a:off x="998" y="3034"/>
              <a:ext cx="154" cy="1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16" name="Rectangle 108"/>
            <p:cNvSpPr>
              <a:spLocks noChangeArrowheads="1"/>
            </p:cNvSpPr>
            <p:nvPr/>
          </p:nvSpPr>
          <p:spPr bwMode="auto">
            <a:xfrm>
              <a:off x="1152" y="3034"/>
              <a:ext cx="154" cy="1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17" name="Rectangle 109"/>
            <p:cNvSpPr>
              <a:spLocks noChangeArrowheads="1"/>
            </p:cNvSpPr>
            <p:nvPr/>
          </p:nvSpPr>
          <p:spPr bwMode="auto">
            <a:xfrm>
              <a:off x="538" y="3034"/>
              <a:ext cx="153" cy="1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18" name="Rectangle 110"/>
            <p:cNvSpPr>
              <a:spLocks noChangeArrowheads="1"/>
            </p:cNvSpPr>
            <p:nvPr/>
          </p:nvSpPr>
          <p:spPr bwMode="auto">
            <a:xfrm>
              <a:off x="1306" y="3034"/>
              <a:ext cx="153" cy="1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19" name="Rectangle 111"/>
            <p:cNvSpPr>
              <a:spLocks noChangeArrowheads="1"/>
            </p:cNvSpPr>
            <p:nvPr/>
          </p:nvSpPr>
          <p:spPr bwMode="auto">
            <a:xfrm>
              <a:off x="1459" y="3034"/>
              <a:ext cx="154" cy="1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20" name="Rectangle 112"/>
            <p:cNvSpPr>
              <a:spLocks noChangeArrowheads="1"/>
            </p:cNvSpPr>
            <p:nvPr/>
          </p:nvSpPr>
          <p:spPr bwMode="auto">
            <a:xfrm>
              <a:off x="1613" y="3034"/>
              <a:ext cx="153" cy="1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21" name="Rectangle 113"/>
            <p:cNvSpPr>
              <a:spLocks noChangeArrowheads="1"/>
            </p:cNvSpPr>
            <p:nvPr/>
          </p:nvSpPr>
          <p:spPr bwMode="auto">
            <a:xfrm>
              <a:off x="1766" y="3034"/>
              <a:ext cx="154" cy="1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22" name="Rectangle 114"/>
            <p:cNvSpPr>
              <a:spLocks noChangeArrowheads="1"/>
            </p:cNvSpPr>
            <p:nvPr/>
          </p:nvSpPr>
          <p:spPr bwMode="auto">
            <a:xfrm>
              <a:off x="384" y="3034"/>
              <a:ext cx="154" cy="1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23" name="Rectangle 115"/>
            <p:cNvSpPr>
              <a:spLocks noChangeArrowheads="1"/>
            </p:cNvSpPr>
            <p:nvPr/>
          </p:nvSpPr>
          <p:spPr bwMode="auto">
            <a:xfrm>
              <a:off x="691" y="2899"/>
              <a:ext cx="154" cy="13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24" name="Rectangle 116"/>
            <p:cNvSpPr>
              <a:spLocks noChangeArrowheads="1"/>
            </p:cNvSpPr>
            <p:nvPr/>
          </p:nvSpPr>
          <p:spPr bwMode="auto">
            <a:xfrm>
              <a:off x="845" y="2899"/>
              <a:ext cx="153" cy="13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25" name="Rectangle 117"/>
            <p:cNvSpPr>
              <a:spLocks noChangeArrowheads="1"/>
            </p:cNvSpPr>
            <p:nvPr/>
          </p:nvSpPr>
          <p:spPr bwMode="auto">
            <a:xfrm>
              <a:off x="998" y="2899"/>
              <a:ext cx="154" cy="13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26" name="Rectangle 118"/>
            <p:cNvSpPr>
              <a:spLocks noChangeArrowheads="1"/>
            </p:cNvSpPr>
            <p:nvPr/>
          </p:nvSpPr>
          <p:spPr bwMode="auto">
            <a:xfrm>
              <a:off x="1152" y="2899"/>
              <a:ext cx="154" cy="13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27" name="Rectangle 119"/>
            <p:cNvSpPr>
              <a:spLocks noChangeArrowheads="1"/>
            </p:cNvSpPr>
            <p:nvPr/>
          </p:nvSpPr>
          <p:spPr bwMode="auto">
            <a:xfrm>
              <a:off x="538" y="2899"/>
              <a:ext cx="153" cy="13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28" name="Rectangle 120"/>
            <p:cNvSpPr>
              <a:spLocks noChangeArrowheads="1"/>
            </p:cNvSpPr>
            <p:nvPr/>
          </p:nvSpPr>
          <p:spPr bwMode="auto">
            <a:xfrm>
              <a:off x="1306" y="2899"/>
              <a:ext cx="153" cy="13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29" name="Rectangle 121"/>
            <p:cNvSpPr>
              <a:spLocks noChangeArrowheads="1"/>
            </p:cNvSpPr>
            <p:nvPr/>
          </p:nvSpPr>
          <p:spPr bwMode="auto">
            <a:xfrm>
              <a:off x="1459" y="2899"/>
              <a:ext cx="154" cy="13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30" name="Rectangle 122"/>
            <p:cNvSpPr>
              <a:spLocks noChangeArrowheads="1"/>
            </p:cNvSpPr>
            <p:nvPr/>
          </p:nvSpPr>
          <p:spPr bwMode="auto">
            <a:xfrm>
              <a:off x="1613" y="2899"/>
              <a:ext cx="153" cy="13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31" name="Rectangle 123"/>
            <p:cNvSpPr>
              <a:spLocks noChangeArrowheads="1"/>
            </p:cNvSpPr>
            <p:nvPr/>
          </p:nvSpPr>
          <p:spPr bwMode="auto">
            <a:xfrm>
              <a:off x="1766" y="2899"/>
              <a:ext cx="154" cy="13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32" name="Rectangle 124"/>
            <p:cNvSpPr>
              <a:spLocks noChangeArrowheads="1"/>
            </p:cNvSpPr>
            <p:nvPr/>
          </p:nvSpPr>
          <p:spPr bwMode="auto">
            <a:xfrm>
              <a:off x="384" y="2899"/>
              <a:ext cx="154" cy="13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</p:grpSp>
      <p:sp>
        <p:nvSpPr>
          <p:cNvPr id="117" name="Rectangle 125"/>
          <p:cNvSpPr>
            <a:spLocks noChangeArrowheads="1"/>
          </p:cNvSpPr>
          <p:nvPr/>
        </p:nvSpPr>
        <p:spPr bwMode="auto">
          <a:xfrm>
            <a:off x="2061964" y="3416424"/>
            <a:ext cx="228600" cy="228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pt-PT" altLang="pt-PT" dirty="0"/>
          </a:p>
        </p:txBody>
      </p:sp>
      <p:sp>
        <p:nvSpPr>
          <p:cNvPr id="118" name="Rectangle 126"/>
          <p:cNvSpPr>
            <a:spLocks noChangeArrowheads="1"/>
          </p:cNvSpPr>
          <p:nvPr/>
        </p:nvSpPr>
        <p:spPr bwMode="auto">
          <a:xfrm>
            <a:off x="2061964" y="3187824"/>
            <a:ext cx="228600" cy="228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pt-PT" altLang="pt-PT" dirty="0"/>
          </a:p>
        </p:txBody>
      </p:sp>
      <p:sp>
        <p:nvSpPr>
          <p:cNvPr id="119" name="Rectangle 127"/>
          <p:cNvSpPr>
            <a:spLocks noChangeArrowheads="1"/>
          </p:cNvSpPr>
          <p:nvPr/>
        </p:nvSpPr>
        <p:spPr bwMode="auto">
          <a:xfrm>
            <a:off x="2061964" y="2959224"/>
            <a:ext cx="228600" cy="228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pt-PT" altLang="pt-PT" sz="1800" b="0" dirty="0">
              <a:latin typeface="Arial" panose="020B0604020202020204" pitchFamily="34" charset="0"/>
            </a:endParaRPr>
          </a:p>
        </p:txBody>
      </p:sp>
      <p:sp>
        <p:nvSpPr>
          <p:cNvPr id="120" name="Rectangle 128"/>
          <p:cNvSpPr>
            <a:spLocks noChangeArrowheads="1"/>
          </p:cNvSpPr>
          <p:nvPr/>
        </p:nvSpPr>
        <p:spPr bwMode="auto">
          <a:xfrm>
            <a:off x="2061964" y="2730624"/>
            <a:ext cx="228600" cy="228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pt-PT" altLang="pt-PT" sz="1800" b="0" dirty="0">
              <a:latin typeface="Arial" panose="020B0604020202020204" pitchFamily="34" charset="0"/>
            </a:endParaRPr>
          </a:p>
        </p:txBody>
      </p:sp>
      <p:sp>
        <p:nvSpPr>
          <p:cNvPr id="121" name="Rectangle 129"/>
          <p:cNvSpPr>
            <a:spLocks noChangeArrowheads="1"/>
          </p:cNvSpPr>
          <p:nvPr/>
        </p:nvSpPr>
        <p:spPr bwMode="auto">
          <a:xfrm>
            <a:off x="2061964" y="2502024"/>
            <a:ext cx="228600" cy="228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pt-PT" altLang="pt-PT" sz="1800" b="0" dirty="0">
              <a:latin typeface="Arial" panose="020B0604020202020204" pitchFamily="34" charset="0"/>
            </a:endParaRPr>
          </a:p>
        </p:txBody>
      </p:sp>
      <p:sp>
        <p:nvSpPr>
          <p:cNvPr id="122" name="Rectangle 130"/>
          <p:cNvSpPr>
            <a:spLocks noChangeArrowheads="1"/>
          </p:cNvSpPr>
          <p:nvPr/>
        </p:nvSpPr>
        <p:spPr bwMode="auto">
          <a:xfrm>
            <a:off x="2061964" y="2273424"/>
            <a:ext cx="228600" cy="228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endParaRPr lang="pt-PT" altLang="pt-PT" sz="1800" b="0" dirty="0">
              <a:latin typeface="Arial" panose="020B0604020202020204" pitchFamily="34" charset="0"/>
            </a:endParaRPr>
          </a:p>
        </p:txBody>
      </p:sp>
      <p:sp>
        <p:nvSpPr>
          <p:cNvPr id="124" name="CaixaDeTexto 123"/>
          <p:cNvSpPr txBox="1"/>
          <p:nvPr/>
        </p:nvSpPr>
        <p:spPr>
          <a:xfrm>
            <a:off x="1845941" y="572605"/>
            <a:ext cx="10225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0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Aharoni" panose="02010803020104030203" pitchFamily="2" charset="-79"/>
              </a:rPr>
              <a:t>Observa a figura seguinte e representa a parte pintada em percentagem, na forma de dízima, na forma de fração decimal e de fração irredutível.</a:t>
            </a:r>
            <a:endParaRPr lang="pt-PT" sz="2000" b="1" dirty="0">
              <a:solidFill>
                <a:srgbClr val="002060"/>
              </a:solidFill>
              <a:latin typeface="Trebuchet MS" panose="020B0603020202020204" pitchFamily="34" charset="0"/>
              <a:cs typeface="Aharoni" panose="02010803020104030203" pitchFamily="2" charset="-79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5" name="CaixaDeTexto 124"/>
              <p:cNvSpPr txBox="1"/>
              <p:nvPr/>
            </p:nvSpPr>
            <p:spPr>
              <a:xfrm>
                <a:off x="4661917" y="1412776"/>
                <a:ext cx="2373535" cy="424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t-PT" sz="2000" b="1" dirty="0">
                    <a:solidFill>
                      <a:srgbClr val="002060"/>
                    </a:solidFill>
                    <a:latin typeface="Trebuchet MS" panose="020B0603020202020204" pitchFamily="34" charset="0"/>
                    <a:cs typeface="Aharoni" panose="02010803020104030203" pitchFamily="2" charset="-79"/>
                  </a:rPr>
                  <a:t>P</a:t>
                </a:r>
                <a:r>
                  <a:rPr lang="pt-PT" sz="2000" b="1" dirty="0" smtClean="0">
                    <a:solidFill>
                      <a:srgbClr val="002060"/>
                    </a:solidFill>
                    <a:latin typeface="Trebuchet MS" panose="020B0603020202020204" pitchFamily="34" charset="0"/>
                    <a:cs typeface="Aharoni" panose="02010803020104030203" pitchFamily="2" charset="-79"/>
                  </a:rPr>
                  <a:t>ercentagem: </a:t>
                </a:r>
                <a14:m>
                  <m:oMath xmlns:m="http://schemas.openxmlformats.org/officeDocument/2006/math">
                    <m:r>
                      <a:rPr lang="pt-PT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haroni" panose="02010803020104030203" pitchFamily="2" charset="-79"/>
                      </a:rPr>
                      <m:t>𝟔</m:t>
                    </m:r>
                    <m:r>
                      <a:rPr lang="pt-PT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haroni" panose="02010803020104030203" pitchFamily="2" charset="-79"/>
                      </a:rPr>
                      <m:t>%</m:t>
                    </m:r>
                  </m:oMath>
                </a14:m>
                <a:endParaRPr lang="pt-PT" sz="2400" b="1" dirty="0">
                  <a:solidFill>
                    <a:srgbClr val="002060"/>
                  </a:solidFill>
                  <a:latin typeface="Trebuchet MS" panose="020B0603020202020204" pitchFamily="34" charset="0"/>
                  <a:cs typeface="Aharoni" panose="02010803020104030203" pitchFamily="2" charset="-79"/>
                </a:endParaRPr>
              </a:p>
            </p:txBody>
          </p:sp>
        </mc:Choice>
        <mc:Fallback>
          <p:sp>
            <p:nvSpPr>
              <p:cNvPr id="125" name="CaixaDeTexto 1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1917" y="1412776"/>
                <a:ext cx="2373535" cy="424732"/>
              </a:xfrm>
              <a:prstGeom prst="rect">
                <a:avLst/>
              </a:prstGeom>
              <a:blipFill rotWithShape="0">
                <a:blip r:embed="rId2"/>
                <a:stretch>
                  <a:fillRect l="-2828" t="-5797" b="-23188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6" name="CaixaDeTexto 125"/>
              <p:cNvSpPr txBox="1"/>
              <p:nvPr/>
            </p:nvSpPr>
            <p:spPr>
              <a:xfrm>
                <a:off x="4656202" y="1916832"/>
                <a:ext cx="1835759" cy="424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t-PT" sz="2000" b="1" dirty="0">
                    <a:solidFill>
                      <a:srgbClr val="002060"/>
                    </a:solidFill>
                    <a:latin typeface="Trebuchet MS" panose="020B0603020202020204" pitchFamily="34" charset="0"/>
                    <a:cs typeface="Aharoni" panose="02010803020104030203" pitchFamily="2" charset="-79"/>
                  </a:rPr>
                  <a:t>D</a:t>
                </a:r>
                <a:r>
                  <a:rPr lang="pt-PT" sz="2000" b="1" dirty="0" smtClean="0">
                    <a:solidFill>
                      <a:srgbClr val="002060"/>
                    </a:solidFill>
                    <a:latin typeface="Trebuchet MS" panose="020B0603020202020204" pitchFamily="34" charset="0"/>
                    <a:cs typeface="Aharoni" panose="02010803020104030203" pitchFamily="2" charset="-79"/>
                  </a:rPr>
                  <a:t>ízima: </a:t>
                </a:r>
                <a14:m>
                  <m:oMath xmlns:m="http://schemas.openxmlformats.org/officeDocument/2006/math">
                    <m:r>
                      <a:rPr lang="pt-PT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haroni" panose="02010803020104030203" pitchFamily="2" charset="-79"/>
                      </a:rPr>
                      <m:t>𝟎</m:t>
                    </m:r>
                    <m:r>
                      <a:rPr lang="pt-PT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haroni" panose="02010803020104030203" pitchFamily="2" charset="-79"/>
                      </a:rPr>
                      <m:t>,</m:t>
                    </m:r>
                    <m:r>
                      <a:rPr lang="pt-PT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Aharoni" panose="02010803020104030203" pitchFamily="2" charset="-79"/>
                      </a:rPr>
                      <m:t>𝟎𝟔</m:t>
                    </m:r>
                  </m:oMath>
                </a14:m>
                <a:endParaRPr lang="pt-PT" sz="2400" b="1" dirty="0">
                  <a:solidFill>
                    <a:srgbClr val="002060"/>
                  </a:solidFill>
                  <a:latin typeface="Trebuchet MS" panose="020B0603020202020204" pitchFamily="34" charset="0"/>
                  <a:cs typeface="Aharoni" panose="02010803020104030203" pitchFamily="2" charset="-79"/>
                </a:endParaRPr>
              </a:p>
            </p:txBody>
          </p:sp>
        </mc:Choice>
        <mc:Fallback>
          <p:sp>
            <p:nvSpPr>
              <p:cNvPr id="126" name="CaixaDeTexto 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6202" y="1916832"/>
                <a:ext cx="1835759" cy="424732"/>
              </a:xfrm>
              <a:prstGeom prst="rect">
                <a:avLst/>
              </a:prstGeom>
              <a:blipFill rotWithShape="0">
                <a:blip r:embed="rId3"/>
                <a:stretch>
                  <a:fillRect l="-3654" t="-4286" b="-21429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7" name="CaixaDeTexto 126"/>
              <p:cNvSpPr txBox="1"/>
              <p:nvPr/>
            </p:nvSpPr>
            <p:spPr>
              <a:xfrm>
                <a:off x="4676478" y="2348880"/>
                <a:ext cx="2642070" cy="6524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t-PT" sz="2000" b="1" dirty="0">
                    <a:solidFill>
                      <a:srgbClr val="002060"/>
                    </a:solidFill>
                    <a:latin typeface="Trebuchet MS" panose="020B0603020202020204" pitchFamily="34" charset="0"/>
                    <a:cs typeface="Aharoni" panose="02010803020104030203" pitchFamily="2" charset="-79"/>
                  </a:rPr>
                  <a:t>F</a:t>
                </a:r>
                <a:r>
                  <a:rPr lang="pt-PT" sz="2000" b="1" dirty="0" smtClean="0">
                    <a:solidFill>
                      <a:srgbClr val="002060"/>
                    </a:solidFill>
                    <a:latin typeface="Trebuchet MS" panose="020B0603020202020204" pitchFamily="34" charset="0"/>
                    <a:cs typeface="Aharoni" panose="02010803020104030203" pitchFamily="2" charset="-79"/>
                  </a:rPr>
                  <a:t>ração decimal: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PT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haroni" panose="02010803020104030203" pitchFamily="2" charset="-79"/>
                          </a:rPr>
                        </m:ctrlPr>
                      </m:fPr>
                      <m:num>
                        <m:r>
                          <a:rPr lang="pt-PT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haroni" panose="02010803020104030203" pitchFamily="2" charset="-79"/>
                          </a:rPr>
                          <m:t>𝟔</m:t>
                        </m:r>
                      </m:num>
                      <m:den>
                        <m:r>
                          <a:rPr lang="pt-PT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haroni" panose="02010803020104030203" pitchFamily="2" charset="-79"/>
                          </a:rPr>
                          <m:t>𝟏𝟎𝟎</m:t>
                        </m:r>
                      </m:den>
                    </m:f>
                  </m:oMath>
                </a14:m>
                <a:endParaRPr lang="pt-PT" sz="2800" b="1" dirty="0">
                  <a:solidFill>
                    <a:srgbClr val="002060"/>
                  </a:solidFill>
                  <a:latin typeface="Trebuchet MS" panose="020B0603020202020204" pitchFamily="34" charset="0"/>
                  <a:cs typeface="Aharoni" panose="02010803020104030203" pitchFamily="2" charset="-79"/>
                </a:endParaRPr>
              </a:p>
            </p:txBody>
          </p:sp>
        </mc:Choice>
        <mc:Fallback>
          <p:sp>
            <p:nvSpPr>
              <p:cNvPr id="127" name="CaixaDeTexto 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6478" y="2348880"/>
                <a:ext cx="2642070" cy="652423"/>
              </a:xfrm>
              <a:prstGeom prst="rect">
                <a:avLst/>
              </a:prstGeom>
              <a:blipFill rotWithShape="0">
                <a:blip r:embed="rId4"/>
                <a:stretch>
                  <a:fillRect l="-230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8" name="CaixaDeTexto 127"/>
              <p:cNvSpPr txBox="1"/>
              <p:nvPr/>
            </p:nvSpPr>
            <p:spPr>
              <a:xfrm>
                <a:off x="4678741" y="3145148"/>
                <a:ext cx="3863943" cy="9037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>
                  <a:lnSpc>
                    <a:spcPct val="90000"/>
                  </a:lnSpc>
                </a:pPr>
                <a:r>
                  <a:rPr lang="pt-PT" sz="2000" b="1" dirty="0" smtClean="0">
                    <a:solidFill>
                      <a:srgbClr val="002060"/>
                    </a:solidFill>
                    <a:latin typeface="Trebuchet MS" panose="020B0603020202020204" pitchFamily="34" charset="0"/>
                    <a:cs typeface="Aharoni" panose="02010803020104030203" pitchFamily="2" charset="-79"/>
                  </a:rPr>
                  <a:t>Fração irredutível: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PT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haroni" panose="02010803020104030203" pitchFamily="2" charset="-79"/>
                          </a:rPr>
                        </m:ctrlPr>
                      </m:fPr>
                      <m:num>
                        <m:r>
                          <a:rPr lang="pt-PT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Aharoni" panose="02010803020104030203" pitchFamily="2" charset="-79"/>
                          </a:rPr>
                          <m:t>𝟔</m:t>
                        </m:r>
                      </m:num>
                      <m:den>
                        <m:eqArr>
                          <m:eqArrPr>
                            <m:ctrlPr>
                              <a:rPr lang="pt-PT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Aharoni" panose="02010803020104030203" pitchFamily="2" charset="-79"/>
                              </a:rPr>
                            </m:ctrlPr>
                          </m:eqArrPr>
                          <m:e>
                            <m:r>
                              <a:rPr lang="pt-PT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Aharoni" panose="02010803020104030203" pitchFamily="2" charset="-79"/>
                              </a:rPr>
                              <m:t>𝟏𝟎𝟎</m:t>
                            </m:r>
                          </m:e>
                          <m:e>
                            <m:d>
                              <m:dPr>
                                <m:ctrlPr>
                                  <a:rPr lang="pt-PT" sz="28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Aharoni" panose="02010803020104030203" pitchFamily="2" charset="-79"/>
                                  </a:rPr>
                                </m:ctrlPr>
                              </m:dPr>
                              <m:e>
                                <m:r>
                                  <a:rPr lang="pt-PT" sz="28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haroni" panose="02010803020104030203" pitchFamily="2" charset="-79"/>
                                  </a:rPr>
                                  <m:t>÷</m:t>
                                </m:r>
                                <m:r>
                                  <a:rPr lang="pt-PT" sz="28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haroni" panose="02010803020104030203" pitchFamily="2" charset="-79"/>
                                  </a:rPr>
                                  <m:t>𝟐</m:t>
                                </m:r>
                              </m:e>
                            </m:d>
                          </m:e>
                        </m:eqArr>
                      </m:den>
                    </m:f>
                    <m:r>
                      <a:rPr lang="pt-PT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haroni" panose="02010803020104030203" pitchFamily="2" charset="-79"/>
                      </a:rPr>
                      <m:t>=</m:t>
                    </m:r>
                    <m:f>
                      <m:fPr>
                        <m:ctrlPr>
                          <a:rPr lang="pt-PT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haroni" panose="02010803020104030203" pitchFamily="2" charset="-79"/>
                          </a:rPr>
                        </m:ctrlPr>
                      </m:fPr>
                      <m:num>
                        <m:r>
                          <a:rPr lang="pt-PT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haroni" panose="02010803020104030203" pitchFamily="2" charset="-79"/>
                          </a:rPr>
                          <m:t>𝟑</m:t>
                        </m:r>
                      </m:num>
                      <m:den>
                        <m:r>
                          <a:rPr lang="pt-PT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haroni" panose="02010803020104030203" pitchFamily="2" charset="-79"/>
                          </a:rPr>
                          <m:t>𝟓𝟎</m:t>
                        </m:r>
                      </m:den>
                    </m:f>
                  </m:oMath>
                </a14:m>
                <a:endParaRPr lang="pt-PT" sz="2800" b="1" dirty="0">
                  <a:solidFill>
                    <a:srgbClr val="002060"/>
                  </a:solidFill>
                  <a:latin typeface="Trebuchet MS" panose="020B0603020202020204" pitchFamily="34" charset="0"/>
                  <a:cs typeface="Aharoni" panose="02010803020104030203" pitchFamily="2" charset="-79"/>
                </a:endParaRPr>
              </a:p>
            </p:txBody>
          </p:sp>
        </mc:Choice>
        <mc:Fallback>
          <p:sp>
            <p:nvSpPr>
              <p:cNvPr id="128" name="CaixaDeTexto 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8741" y="3145148"/>
                <a:ext cx="3863943" cy="903774"/>
              </a:xfrm>
              <a:prstGeom prst="rect">
                <a:avLst/>
              </a:prstGeom>
              <a:blipFill rotWithShape="0">
                <a:blip r:embed="rId5"/>
                <a:stretch>
                  <a:fillRect l="-1738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" name="Marcador de Posição do Rodapé 1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97909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4" grpId="0"/>
      <p:bldP spid="125" grpId="0"/>
      <p:bldP spid="126" grpId="0"/>
      <p:bldP spid="127" grpId="0"/>
      <p:bldP spid="1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845939" y="90736"/>
            <a:ext cx="103428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pt-PT" altLang="pt-PT" dirty="0" smtClean="0">
                <a:latin typeface="Trebuchet MS" panose="020B0603020202020204" pitchFamily="34" charset="0"/>
              </a:rPr>
              <a:t>Completa</a:t>
            </a:r>
            <a:r>
              <a:rPr lang="en-US" altLang="pt-PT" dirty="0" smtClean="0">
                <a:latin typeface="Trebuchet MS" panose="020B0603020202020204" pitchFamily="34" charset="0"/>
              </a:rPr>
              <a:t> a </a:t>
            </a:r>
            <a:r>
              <a:rPr lang="pt-PT" altLang="pt-PT" dirty="0" smtClean="0">
                <a:latin typeface="Trebuchet MS" panose="020B0603020202020204" pitchFamily="34" charset="0"/>
              </a:rPr>
              <a:t>tabela</a:t>
            </a:r>
            <a:r>
              <a:rPr lang="en-US" altLang="pt-PT" dirty="0" smtClean="0">
                <a:latin typeface="Trebuchet MS" panose="020B0603020202020204" pitchFamily="34" charset="0"/>
              </a:rPr>
              <a:t> com as </a:t>
            </a:r>
            <a:r>
              <a:rPr lang="pt-PT" altLang="pt-PT" dirty="0" smtClean="0">
                <a:latin typeface="Trebuchet MS" panose="020B0603020202020204" pitchFamily="34" charset="0"/>
              </a:rPr>
              <a:t>diferentes</a:t>
            </a:r>
            <a:r>
              <a:rPr lang="en-US" altLang="pt-PT" dirty="0" smtClean="0">
                <a:latin typeface="Trebuchet MS" panose="020B0603020202020204" pitchFamily="34" charset="0"/>
              </a:rPr>
              <a:t> </a:t>
            </a:r>
            <a:r>
              <a:rPr lang="pt-PT" altLang="pt-PT" dirty="0" smtClean="0">
                <a:latin typeface="Trebuchet MS" panose="020B0603020202020204" pitchFamily="34" charset="0"/>
              </a:rPr>
              <a:t>representações</a:t>
            </a:r>
            <a:r>
              <a:rPr lang="en-US" altLang="pt-PT" dirty="0" smtClean="0">
                <a:latin typeface="Trebuchet MS" panose="020B0603020202020204" pitchFamily="34" charset="0"/>
              </a:rPr>
              <a:t> da parte </a:t>
            </a:r>
            <a:r>
              <a:rPr lang="pt-PT" altLang="pt-PT" dirty="0" smtClean="0">
                <a:latin typeface="Trebuchet MS" panose="020B0603020202020204" pitchFamily="34" charset="0"/>
              </a:rPr>
              <a:t>pintada</a:t>
            </a:r>
            <a:r>
              <a:rPr lang="en-US" altLang="pt-PT" dirty="0" smtClean="0">
                <a:latin typeface="Trebuchet MS" panose="020B0603020202020204" pitchFamily="34" charset="0"/>
              </a:rPr>
              <a:t> de </a:t>
            </a:r>
            <a:r>
              <a:rPr lang="pt-PT" altLang="pt-PT" dirty="0" smtClean="0">
                <a:latin typeface="Trebuchet MS" panose="020B0603020202020204" pitchFamily="34" charset="0"/>
              </a:rPr>
              <a:t>cada</a:t>
            </a:r>
            <a:r>
              <a:rPr lang="en-US" altLang="pt-PT" dirty="0" smtClean="0">
                <a:latin typeface="Trebuchet MS" panose="020B0603020202020204" pitchFamily="34" charset="0"/>
              </a:rPr>
              <a:t> </a:t>
            </a:r>
            <a:r>
              <a:rPr lang="pt-PT" altLang="pt-PT" dirty="0" smtClean="0">
                <a:latin typeface="Trebuchet MS" panose="020B0603020202020204" pitchFamily="34" charset="0"/>
              </a:rPr>
              <a:t>figura.</a:t>
            </a:r>
            <a:endParaRPr lang="pt-PT" altLang="pt-PT" dirty="0">
              <a:latin typeface="Trebuchet MS" panose="020B0603020202020204" pitchFamily="34" charset="0"/>
            </a:endParaRPr>
          </a:p>
        </p:txBody>
      </p:sp>
      <p:grpSp>
        <p:nvGrpSpPr>
          <p:cNvPr id="4" name="Group 386"/>
          <p:cNvGrpSpPr>
            <a:grpSpLocks/>
          </p:cNvGrpSpPr>
          <p:nvPr/>
        </p:nvGrpSpPr>
        <p:grpSpPr bwMode="auto">
          <a:xfrm>
            <a:off x="2773932" y="700336"/>
            <a:ext cx="2286000" cy="2286000"/>
            <a:chOff x="720" y="1536"/>
            <a:chExt cx="1440" cy="1440"/>
          </a:xfrm>
        </p:grpSpPr>
        <p:grpSp>
          <p:nvGrpSpPr>
            <p:cNvPr id="5" name="Group 22"/>
            <p:cNvGrpSpPr>
              <a:grpSpLocks/>
            </p:cNvGrpSpPr>
            <p:nvPr/>
          </p:nvGrpSpPr>
          <p:grpSpPr bwMode="auto">
            <a:xfrm>
              <a:off x="720" y="1536"/>
              <a:ext cx="1440" cy="1440"/>
              <a:chOff x="384" y="1824"/>
              <a:chExt cx="1536" cy="1344"/>
            </a:xfrm>
          </p:grpSpPr>
          <p:grpSp>
            <p:nvGrpSpPr>
              <p:cNvPr id="38" name="Group 23"/>
              <p:cNvGrpSpPr>
                <a:grpSpLocks/>
              </p:cNvGrpSpPr>
              <p:nvPr/>
            </p:nvGrpSpPr>
            <p:grpSpPr bwMode="auto">
              <a:xfrm>
                <a:off x="384" y="2362"/>
                <a:ext cx="1536" cy="537"/>
                <a:chOff x="1536" y="2496"/>
                <a:chExt cx="2400" cy="960"/>
              </a:xfrm>
            </p:grpSpPr>
            <p:grpSp>
              <p:nvGrpSpPr>
                <p:cNvPr id="102" name="Group 24"/>
                <p:cNvGrpSpPr>
                  <a:grpSpLocks/>
                </p:cNvGrpSpPr>
                <p:nvPr/>
              </p:nvGrpSpPr>
              <p:grpSpPr bwMode="auto">
                <a:xfrm>
                  <a:off x="1536" y="2976"/>
                  <a:ext cx="2400" cy="480"/>
                  <a:chOff x="1536" y="2976"/>
                  <a:chExt cx="2400" cy="480"/>
                </a:xfrm>
              </p:grpSpPr>
              <p:sp>
                <p:nvSpPr>
                  <p:cNvPr id="124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25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225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26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27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28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177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29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30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31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345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32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369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33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153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34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35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225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36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37" name="Rectangle 38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38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177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39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40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41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345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42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369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43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153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</p:grpSp>
            <p:grpSp>
              <p:nvGrpSpPr>
                <p:cNvPr id="103" name="Group 45"/>
                <p:cNvGrpSpPr>
                  <a:grpSpLocks/>
                </p:cNvGrpSpPr>
                <p:nvPr/>
              </p:nvGrpSpPr>
              <p:grpSpPr bwMode="auto">
                <a:xfrm>
                  <a:off x="1536" y="2496"/>
                  <a:ext cx="2400" cy="480"/>
                  <a:chOff x="1536" y="2976"/>
                  <a:chExt cx="2400" cy="480"/>
                </a:xfrm>
              </p:grpSpPr>
              <p:sp>
                <p:nvSpPr>
                  <p:cNvPr id="104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05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225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06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07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08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177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09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10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11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345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12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369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13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153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14" name="Rectangle 56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15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225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16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17" name="Rectangle 59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18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77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19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20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21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345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22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369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23" name="Rectangle 65"/>
                  <p:cNvSpPr>
                    <a:spLocks noChangeArrowheads="1"/>
                  </p:cNvSpPr>
                  <p:nvPr/>
                </p:nvSpPr>
                <p:spPr bwMode="auto">
                  <a:xfrm>
                    <a:off x="153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</p:grpSp>
          </p:grpSp>
          <p:grpSp>
            <p:nvGrpSpPr>
              <p:cNvPr id="39" name="Group 66"/>
              <p:cNvGrpSpPr>
                <a:grpSpLocks/>
              </p:cNvGrpSpPr>
              <p:nvPr/>
            </p:nvGrpSpPr>
            <p:grpSpPr bwMode="auto">
              <a:xfrm>
                <a:off x="384" y="1824"/>
                <a:ext cx="1536" cy="538"/>
                <a:chOff x="1536" y="2496"/>
                <a:chExt cx="2400" cy="960"/>
              </a:xfrm>
            </p:grpSpPr>
            <p:grpSp>
              <p:nvGrpSpPr>
                <p:cNvPr id="60" name="Group 67"/>
                <p:cNvGrpSpPr>
                  <a:grpSpLocks/>
                </p:cNvGrpSpPr>
                <p:nvPr/>
              </p:nvGrpSpPr>
              <p:grpSpPr bwMode="auto">
                <a:xfrm>
                  <a:off x="1536" y="2976"/>
                  <a:ext cx="2400" cy="480"/>
                  <a:chOff x="1536" y="2976"/>
                  <a:chExt cx="2400" cy="480"/>
                </a:xfrm>
              </p:grpSpPr>
              <p:sp>
                <p:nvSpPr>
                  <p:cNvPr id="82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83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225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84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85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86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77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87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88" name="Rectangle 74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89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345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90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369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91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153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92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93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225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94" name="Rectangle 80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95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9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177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97" name="Rectangle 83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98" name="Rectangle 84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99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345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00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369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101" name="Rectangle 87"/>
                  <p:cNvSpPr>
                    <a:spLocks noChangeArrowheads="1"/>
                  </p:cNvSpPr>
                  <p:nvPr/>
                </p:nvSpPr>
                <p:spPr bwMode="auto">
                  <a:xfrm>
                    <a:off x="153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</p:grpSp>
            <p:grpSp>
              <p:nvGrpSpPr>
                <p:cNvPr id="61" name="Group 88"/>
                <p:cNvGrpSpPr>
                  <a:grpSpLocks/>
                </p:cNvGrpSpPr>
                <p:nvPr/>
              </p:nvGrpSpPr>
              <p:grpSpPr bwMode="auto">
                <a:xfrm>
                  <a:off x="1536" y="2496"/>
                  <a:ext cx="2400" cy="480"/>
                  <a:chOff x="1536" y="2976"/>
                  <a:chExt cx="2400" cy="480"/>
                </a:xfrm>
              </p:grpSpPr>
              <p:sp>
                <p:nvSpPr>
                  <p:cNvPr id="62" name="Rectangle 89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63" name="Rectangle 90"/>
                  <p:cNvSpPr>
                    <a:spLocks noChangeArrowheads="1"/>
                  </p:cNvSpPr>
                  <p:nvPr/>
                </p:nvSpPr>
                <p:spPr bwMode="auto">
                  <a:xfrm>
                    <a:off x="225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64" name="Rectangle 91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65" name="Rectangle 92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66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177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67" name="Rectangle 94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68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69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345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70" name="Rectangle 97"/>
                  <p:cNvSpPr>
                    <a:spLocks noChangeArrowheads="1"/>
                  </p:cNvSpPr>
                  <p:nvPr/>
                </p:nvSpPr>
                <p:spPr bwMode="auto">
                  <a:xfrm>
                    <a:off x="369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71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1536" y="321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72" name="Rectangle 99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73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225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74" name="Rectangle 101"/>
                  <p:cNvSpPr>
                    <a:spLocks noChangeArrowheads="1"/>
                  </p:cNvSpPr>
                  <p:nvPr/>
                </p:nvSpPr>
                <p:spPr bwMode="auto">
                  <a:xfrm>
                    <a:off x="249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75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273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76" name="Rectangle 103"/>
                  <p:cNvSpPr>
                    <a:spLocks noChangeArrowheads="1"/>
                  </p:cNvSpPr>
                  <p:nvPr/>
                </p:nvSpPr>
                <p:spPr bwMode="auto">
                  <a:xfrm>
                    <a:off x="177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77" name="Rectangle 104"/>
                  <p:cNvSpPr>
                    <a:spLocks noChangeArrowheads="1"/>
                  </p:cNvSpPr>
                  <p:nvPr/>
                </p:nvSpPr>
                <p:spPr bwMode="auto">
                  <a:xfrm>
                    <a:off x="297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78" name="Rectangle 105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79" name="Rectangle 106"/>
                  <p:cNvSpPr>
                    <a:spLocks noChangeArrowheads="1"/>
                  </p:cNvSpPr>
                  <p:nvPr/>
                </p:nvSpPr>
                <p:spPr bwMode="auto">
                  <a:xfrm>
                    <a:off x="345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80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369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81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1536" y="2976"/>
                    <a:ext cx="240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</p:grpSp>
          </p:grpSp>
          <p:sp>
            <p:nvSpPr>
              <p:cNvPr id="40" name="Rectangle 109"/>
              <p:cNvSpPr>
                <a:spLocks noChangeArrowheads="1"/>
              </p:cNvSpPr>
              <p:nvPr/>
            </p:nvSpPr>
            <p:spPr bwMode="auto">
              <a:xfrm>
                <a:off x="691" y="3034"/>
                <a:ext cx="154" cy="13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41" name="Rectangle 110"/>
              <p:cNvSpPr>
                <a:spLocks noChangeArrowheads="1"/>
              </p:cNvSpPr>
              <p:nvPr/>
            </p:nvSpPr>
            <p:spPr bwMode="auto">
              <a:xfrm>
                <a:off x="845" y="3034"/>
                <a:ext cx="153" cy="13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42" name="Rectangle 111"/>
              <p:cNvSpPr>
                <a:spLocks noChangeArrowheads="1"/>
              </p:cNvSpPr>
              <p:nvPr/>
            </p:nvSpPr>
            <p:spPr bwMode="auto">
              <a:xfrm>
                <a:off x="998" y="3034"/>
                <a:ext cx="154" cy="13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43" name="Rectangle 112"/>
              <p:cNvSpPr>
                <a:spLocks noChangeArrowheads="1"/>
              </p:cNvSpPr>
              <p:nvPr/>
            </p:nvSpPr>
            <p:spPr bwMode="auto">
              <a:xfrm>
                <a:off x="1152" y="3034"/>
                <a:ext cx="154" cy="13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44" name="Rectangle 113"/>
              <p:cNvSpPr>
                <a:spLocks noChangeArrowheads="1"/>
              </p:cNvSpPr>
              <p:nvPr/>
            </p:nvSpPr>
            <p:spPr bwMode="auto">
              <a:xfrm>
                <a:off x="538" y="3034"/>
                <a:ext cx="153" cy="13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45" name="Rectangle 114"/>
              <p:cNvSpPr>
                <a:spLocks noChangeArrowheads="1"/>
              </p:cNvSpPr>
              <p:nvPr/>
            </p:nvSpPr>
            <p:spPr bwMode="auto">
              <a:xfrm>
                <a:off x="1306" y="3034"/>
                <a:ext cx="153" cy="13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46" name="Rectangle 115"/>
              <p:cNvSpPr>
                <a:spLocks noChangeArrowheads="1"/>
              </p:cNvSpPr>
              <p:nvPr/>
            </p:nvSpPr>
            <p:spPr bwMode="auto">
              <a:xfrm>
                <a:off x="1459" y="3034"/>
                <a:ext cx="154" cy="13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47" name="Rectangle 116"/>
              <p:cNvSpPr>
                <a:spLocks noChangeArrowheads="1"/>
              </p:cNvSpPr>
              <p:nvPr/>
            </p:nvSpPr>
            <p:spPr bwMode="auto">
              <a:xfrm>
                <a:off x="1613" y="3034"/>
                <a:ext cx="153" cy="13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48" name="Rectangle 117"/>
              <p:cNvSpPr>
                <a:spLocks noChangeArrowheads="1"/>
              </p:cNvSpPr>
              <p:nvPr/>
            </p:nvSpPr>
            <p:spPr bwMode="auto">
              <a:xfrm>
                <a:off x="1766" y="3034"/>
                <a:ext cx="154" cy="13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49" name="Rectangle 118"/>
              <p:cNvSpPr>
                <a:spLocks noChangeArrowheads="1"/>
              </p:cNvSpPr>
              <p:nvPr/>
            </p:nvSpPr>
            <p:spPr bwMode="auto">
              <a:xfrm>
                <a:off x="384" y="3034"/>
                <a:ext cx="154" cy="13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50" name="Rectangle 119"/>
              <p:cNvSpPr>
                <a:spLocks noChangeArrowheads="1"/>
              </p:cNvSpPr>
              <p:nvPr/>
            </p:nvSpPr>
            <p:spPr bwMode="auto">
              <a:xfrm>
                <a:off x="691" y="2899"/>
                <a:ext cx="154" cy="1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51" name="Rectangle 120"/>
              <p:cNvSpPr>
                <a:spLocks noChangeArrowheads="1"/>
              </p:cNvSpPr>
              <p:nvPr/>
            </p:nvSpPr>
            <p:spPr bwMode="auto">
              <a:xfrm>
                <a:off x="845" y="2899"/>
                <a:ext cx="153" cy="1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52" name="Rectangle 121"/>
              <p:cNvSpPr>
                <a:spLocks noChangeArrowheads="1"/>
              </p:cNvSpPr>
              <p:nvPr/>
            </p:nvSpPr>
            <p:spPr bwMode="auto">
              <a:xfrm>
                <a:off x="998" y="2899"/>
                <a:ext cx="154" cy="1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53" name="Rectangle 122"/>
              <p:cNvSpPr>
                <a:spLocks noChangeArrowheads="1"/>
              </p:cNvSpPr>
              <p:nvPr/>
            </p:nvSpPr>
            <p:spPr bwMode="auto">
              <a:xfrm>
                <a:off x="1152" y="2899"/>
                <a:ext cx="154" cy="1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54" name="Rectangle 123"/>
              <p:cNvSpPr>
                <a:spLocks noChangeArrowheads="1"/>
              </p:cNvSpPr>
              <p:nvPr/>
            </p:nvSpPr>
            <p:spPr bwMode="auto">
              <a:xfrm>
                <a:off x="538" y="2899"/>
                <a:ext cx="153" cy="1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55" name="Rectangle 124"/>
              <p:cNvSpPr>
                <a:spLocks noChangeArrowheads="1"/>
              </p:cNvSpPr>
              <p:nvPr/>
            </p:nvSpPr>
            <p:spPr bwMode="auto">
              <a:xfrm>
                <a:off x="1306" y="2899"/>
                <a:ext cx="153" cy="1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56" name="Rectangle 125"/>
              <p:cNvSpPr>
                <a:spLocks noChangeArrowheads="1"/>
              </p:cNvSpPr>
              <p:nvPr/>
            </p:nvSpPr>
            <p:spPr bwMode="auto">
              <a:xfrm>
                <a:off x="1459" y="2899"/>
                <a:ext cx="154" cy="1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57" name="Rectangle 126"/>
              <p:cNvSpPr>
                <a:spLocks noChangeArrowheads="1"/>
              </p:cNvSpPr>
              <p:nvPr/>
            </p:nvSpPr>
            <p:spPr bwMode="auto">
              <a:xfrm>
                <a:off x="1613" y="2899"/>
                <a:ext cx="153" cy="1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58" name="Rectangle 127"/>
              <p:cNvSpPr>
                <a:spLocks noChangeArrowheads="1"/>
              </p:cNvSpPr>
              <p:nvPr/>
            </p:nvSpPr>
            <p:spPr bwMode="auto">
              <a:xfrm>
                <a:off x="1766" y="2899"/>
                <a:ext cx="154" cy="1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59" name="Rectangle 128"/>
              <p:cNvSpPr>
                <a:spLocks noChangeArrowheads="1"/>
              </p:cNvSpPr>
              <p:nvPr/>
            </p:nvSpPr>
            <p:spPr bwMode="auto">
              <a:xfrm>
                <a:off x="384" y="2899"/>
                <a:ext cx="154" cy="13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</p:grpSp>
        <p:sp>
          <p:nvSpPr>
            <p:cNvPr id="6" name="Rectangle 132"/>
            <p:cNvSpPr>
              <a:spLocks noChangeArrowheads="1"/>
            </p:cNvSpPr>
            <p:nvPr/>
          </p:nvSpPr>
          <p:spPr bwMode="auto">
            <a:xfrm>
              <a:off x="1008" y="2112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7" name="Rectangle 137"/>
            <p:cNvSpPr>
              <a:spLocks noChangeArrowheads="1"/>
            </p:cNvSpPr>
            <p:nvPr/>
          </p:nvSpPr>
          <p:spPr bwMode="auto">
            <a:xfrm>
              <a:off x="1008" y="1536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8" name="Rectangle 142"/>
            <p:cNvSpPr>
              <a:spLocks noChangeArrowheads="1"/>
            </p:cNvSpPr>
            <p:nvPr/>
          </p:nvSpPr>
          <p:spPr bwMode="auto">
            <a:xfrm>
              <a:off x="720" y="2112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9" name="Rectangle 143"/>
            <p:cNvSpPr>
              <a:spLocks noChangeArrowheads="1"/>
            </p:cNvSpPr>
            <p:nvPr/>
          </p:nvSpPr>
          <p:spPr bwMode="auto">
            <a:xfrm>
              <a:off x="720" y="1968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0" name="Rectangle 144"/>
            <p:cNvSpPr>
              <a:spLocks noChangeArrowheads="1"/>
            </p:cNvSpPr>
            <p:nvPr/>
          </p:nvSpPr>
          <p:spPr bwMode="auto">
            <a:xfrm>
              <a:off x="720" y="1824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1" name="Rectangle 145"/>
            <p:cNvSpPr>
              <a:spLocks noChangeArrowheads="1"/>
            </p:cNvSpPr>
            <p:nvPr/>
          </p:nvSpPr>
          <p:spPr bwMode="auto">
            <a:xfrm>
              <a:off x="720" y="1680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2" name="Rectangle 146"/>
            <p:cNvSpPr>
              <a:spLocks noChangeArrowheads="1"/>
            </p:cNvSpPr>
            <p:nvPr/>
          </p:nvSpPr>
          <p:spPr bwMode="auto">
            <a:xfrm>
              <a:off x="720" y="1536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3" name="Rectangle 147"/>
            <p:cNvSpPr>
              <a:spLocks noChangeArrowheads="1"/>
            </p:cNvSpPr>
            <p:nvPr/>
          </p:nvSpPr>
          <p:spPr bwMode="auto">
            <a:xfrm>
              <a:off x="864" y="2112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14" name="Rectangle 148"/>
            <p:cNvSpPr>
              <a:spLocks noChangeArrowheads="1"/>
            </p:cNvSpPr>
            <p:nvPr/>
          </p:nvSpPr>
          <p:spPr bwMode="auto">
            <a:xfrm>
              <a:off x="864" y="1968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5" name="Rectangle 149"/>
            <p:cNvSpPr>
              <a:spLocks noChangeArrowheads="1"/>
            </p:cNvSpPr>
            <p:nvPr/>
          </p:nvSpPr>
          <p:spPr bwMode="auto">
            <a:xfrm>
              <a:off x="865" y="1824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6" name="Rectangle 150"/>
            <p:cNvSpPr>
              <a:spLocks noChangeArrowheads="1"/>
            </p:cNvSpPr>
            <p:nvPr/>
          </p:nvSpPr>
          <p:spPr bwMode="auto">
            <a:xfrm>
              <a:off x="865" y="1680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7" name="Rectangle 151"/>
            <p:cNvSpPr>
              <a:spLocks noChangeArrowheads="1"/>
            </p:cNvSpPr>
            <p:nvPr/>
          </p:nvSpPr>
          <p:spPr bwMode="auto">
            <a:xfrm>
              <a:off x="864" y="1536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18" name="Rectangle 153"/>
            <p:cNvSpPr>
              <a:spLocks noChangeArrowheads="1"/>
            </p:cNvSpPr>
            <p:nvPr/>
          </p:nvSpPr>
          <p:spPr bwMode="auto">
            <a:xfrm>
              <a:off x="720" y="2832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19" name="Rectangle 154"/>
            <p:cNvSpPr>
              <a:spLocks noChangeArrowheads="1"/>
            </p:cNvSpPr>
            <p:nvPr/>
          </p:nvSpPr>
          <p:spPr bwMode="auto">
            <a:xfrm>
              <a:off x="720" y="2688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20" name="Rectangle 155"/>
            <p:cNvSpPr>
              <a:spLocks noChangeArrowheads="1"/>
            </p:cNvSpPr>
            <p:nvPr/>
          </p:nvSpPr>
          <p:spPr bwMode="auto">
            <a:xfrm>
              <a:off x="720" y="2544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21" name="Rectangle 156"/>
            <p:cNvSpPr>
              <a:spLocks noChangeArrowheads="1"/>
            </p:cNvSpPr>
            <p:nvPr/>
          </p:nvSpPr>
          <p:spPr bwMode="auto">
            <a:xfrm>
              <a:off x="720" y="2400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22" name="Rectangle 157"/>
            <p:cNvSpPr>
              <a:spLocks noChangeArrowheads="1"/>
            </p:cNvSpPr>
            <p:nvPr/>
          </p:nvSpPr>
          <p:spPr bwMode="auto">
            <a:xfrm>
              <a:off x="720" y="2256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23" name="Rectangle 158"/>
            <p:cNvSpPr>
              <a:spLocks noChangeArrowheads="1"/>
            </p:cNvSpPr>
            <p:nvPr/>
          </p:nvSpPr>
          <p:spPr bwMode="auto">
            <a:xfrm>
              <a:off x="864" y="2832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24" name="Rectangle 159"/>
            <p:cNvSpPr>
              <a:spLocks noChangeArrowheads="1"/>
            </p:cNvSpPr>
            <p:nvPr/>
          </p:nvSpPr>
          <p:spPr bwMode="auto">
            <a:xfrm>
              <a:off x="864" y="2688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25" name="Rectangle 160"/>
            <p:cNvSpPr>
              <a:spLocks noChangeArrowheads="1"/>
            </p:cNvSpPr>
            <p:nvPr/>
          </p:nvSpPr>
          <p:spPr bwMode="auto">
            <a:xfrm>
              <a:off x="867" y="2544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26" name="Rectangle 161"/>
            <p:cNvSpPr>
              <a:spLocks noChangeArrowheads="1"/>
            </p:cNvSpPr>
            <p:nvPr/>
          </p:nvSpPr>
          <p:spPr bwMode="auto">
            <a:xfrm>
              <a:off x="865" y="2400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27" name="Rectangle 162"/>
            <p:cNvSpPr>
              <a:spLocks noChangeArrowheads="1"/>
            </p:cNvSpPr>
            <p:nvPr/>
          </p:nvSpPr>
          <p:spPr bwMode="auto">
            <a:xfrm>
              <a:off x="864" y="2256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28" name="Rectangle 164"/>
            <p:cNvSpPr>
              <a:spLocks noChangeArrowheads="1"/>
            </p:cNvSpPr>
            <p:nvPr/>
          </p:nvSpPr>
          <p:spPr bwMode="auto">
            <a:xfrm>
              <a:off x="1008" y="2832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29" name="Rectangle 165"/>
            <p:cNvSpPr>
              <a:spLocks noChangeArrowheads="1"/>
            </p:cNvSpPr>
            <p:nvPr/>
          </p:nvSpPr>
          <p:spPr bwMode="auto">
            <a:xfrm>
              <a:off x="1008" y="2688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30" name="Rectangle 166"/>
            <p:cNvSpPr>
              <a:spLocks noChangeArrowheads="1"/>
            </p:cNvSpPr>
            <p:nvPr/>
          </p:nvSpPr>
          <p:spPr bwMode="auto">
            <a:xfrm>
              <a:off x="1008" y="2544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31" name="Rectangle 167"/>
            <p:cNvSpPr>
              <a:spLocks noChangeArrowheads="1"/>
            </p:cNvSpPr>
            <p:nvPr/>
          </p:nvSpPr>
          <p:spPr bwMode="auto">
            <a:xfrm>
              <a:off x="1008" y="2400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32" name="Rectangle 168"/>
            <p:cNvSpPr>
              <a:spLocks noChangeArrowheads="1"/>
            </p:cNvSpPr>
            <p:nvPr/>
          </p:nvSpPr>
          <p:spPr bwMode="auto">
            <a:xfrm>
              <a:off x="1008" y="2256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33" name="Rectangle 169"/>
            <p:cNvSpPr>
              <a:spLocks noChangeArrowheads="1"/>
            </p:cNvSpPr>
            <p:nvPr/>
          </p:nvSpPr>
          <p:spPr bwMode="auto">
            <a:xfrm>
              <a:off x="1152" y="1680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endParaRPr lang="pt-PT" altLang="pt-PT" dirty="0"/>
            </a:p>
          </p:txBody>
        </p:sp>
        <p:sp>
          <p:nvSpPr>
            <p:cNvPr id="34" name="Rectangle 170"/>
            <p:cNvSpPr>
              <a:spLocks noChangeArrowheads="1"/>
            </p:cNvSpPr>
            <p:nvPr/>
          </p:nvSpPr>
          <p:spPr bwMode="auto">
            <a:xfrm>
              <a:off x="1152" y="1536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35" name="Rectangle 171"/>
            <p:cNvSpPr>
              <a:spLocks noChangeArrowheads="1"/>
            </p:cNvSpPr>
            <p:nvPr/>
          </p:nvSpPr>
          <p:spPr bwMode="auto">
            <a:xfrm>
              <a:off x="1008" y="1968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36" name="Rectangle 172"/>
            <p:cNvSpPr>
              <a:spLocks noChangeArrowheads="1"/>
            </p:cNvSpPr>
            <p:nvPr/>
          </p:nvSpPr>
          <p:spPr bwMode="auto">
            <a:xfrm>
              <a:off x="1008" y="1824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  <p:sp>
          <p:nvSpPr>
            <p:cNvPr id="37" name="Rectangle 173"/>
            <p:cNvSpPr>
              <a:spLocks noChangeArrowheads="1"/>
            </p:cNvSpPr>
            <p:nvPr/>
          </p:nvSpPr>
          <p:spPr bwMode="auto">
            <a:xfrm>
              <a:off x="1009" y="1680"/>
              <a:ext cx="144" cy="14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Verdana" panose="020B060403050404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endParaRPr lang="pt-PT" altLang="pt-PT" sz="1800" b="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81" name="Grupo 380"/>
          <p:cNvGrpSpPr/>
          <p:nvPr/>
        </p:nvGrpSpPr>
        <p:grpSpPr>
          <a:xfrm>
            <a:off x="7041132" y="700336"/>
            <a:ext cx="2286000" cy="2286000"/>
            <a:chOff x="7041132" y="700336"/>
            <a:chExt cx="2286000" cy="2286000"/>
          </a:xfrm>
        </p:grpSpPr>
        <p:grpSp>
          <p:nvGrpSpPr>
            <p:cNvPr id="380" name="Grupo 379"/>
            <p:cNvGrpSpPr/>
            <p:nvPr/>
          </p:nvGrpSpPr>
          <p:grpSpPr>
            <a:xfrm>
              <a:off x="7269732" y="700336"/>
              <a:ext cx="1143000" cy="2286000"/>
              <a:chOff x="7269732" y="700336"/>
              <a:chExt cx="1143000" cy="2286000"/>
            </a:xfrm>
          </p:grpSpPr>
          <p:grpSp>
            <p:nvGrpSpPr>
              <p:cNvPr id="287" name="Group 296"/>
              <p:cNvGrpSpPr>
                <a:grpSpLocks/>
              </p:cNvGrpSpPr>
              <p:nvPr/>
            </p:nvGrpSpPr>
            <p:grpSpPr bwMode="auto">
              <a:xfrm>
                <a:off x="7269732" y="700336"/>
                <a:ext cx="228600" cy="2286000"/>
                <a:chOff x="520" y="1776"/>
                <a:chExt cx="144" cy="1440"/>
              </a:xfrm>
            </p:grpSpPr>
            <p:sp>
              <p:nvSpPr>
                <p:cNvPr id="288" name="Rectangle 297"/>
                <p:cNvSpPr>
                  <a:spLocks noChangeArrowheads="1"/>
                </p:cNvSpPr>
                <p:nvPr/>
              </p:nvSpPr>
              <p:spPr bwMode="auto">
                <a:xfrm>
                  <a:off x="520" y="3072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289" name="Rectangle 298"/>
                <p:cNvSpPr>
                  <a:spLocks noChangeArrowheads="1"/>
                </p:cNvSpPr>
                <p:nvPr/>
              </p:nvSpPr>
              <p:spPr bwMode="auto">
                <a:xfrm>
                  <a:off x="520" y="2928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290" name="Rectangle 299"/>
                <p:cNvSpPr>
                  <a:spLocks noChangeArrowheads="1"/>
                </p:cNvSpPr>
                <p:nvPr/>
              </p:nvSpPr>
              <p:spPr bwMode="auto">
                <a:xfrm>
                  <a:off x="520" y="2784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291" name="Rectangle 300"/>
                <p:cNvSpPr>
                  <a:spLocks noChangeArrowheads="1"/>
                </p:cNvSpPr>
                <p:nvPr/>
              </p:nvSpPr>
              <p:spPr bwMode="auto">
                <a:xfrm>
                  <a:off x="520" y="2640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292" name="Rectangle 301"/>
                <p:cNvSpPr>
                  <a:spLocks noChangeArrowheads="1"/>
                </p:cNvSpPr>
                <p:nvPr/>
              </p:nvSpPr>
              <p:spPr bwMode="auto">
                <a:xfrm>
                  <a:off x="520" y="2496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293" name="Rectangle 302"/>
                <p:cNvSpPr>
                  <a:spLocks noChangeArrowheads="1"/>
                </p:cNvSpPr>
                <p:nvPr/>
              </p:nvSpPr>
              <p:spPr bwMode="auto">
                <a:xfrm>
                  <a:off x="520" y="2352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294" name="Rectangle 303"/>
                <p:cNvSpPr>
                  <a:spLocks noChangeArrowheads="1"/>
                </p:cNvSpPr>
                <p:nvPr/>
              </p:nvSpPr>
              <p:spPr bwMode="auto">
                <a:xfrm>
                  <a:off x="520" y="2208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 eaLnBrk="1" hangingPunct="1"/>
                  <a:endParaRPr lang="pt-PT" altLang="pt-PT" sz="1800" b="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5" name="Rectangle 304"/>
                <p:cNvSpPr>
                  <a:spLocks noChangeArrowheads="1"/>
                </p:cNvSpPr>
                <p:nvPr/>
              </p:nvSpPr>
              <p:spPr bwMode="auto">
                <a:xfrm>
                  <a:off x="520" y="2064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 eaLnBrk="1" hangingPunct="1"/>
                  <a:endParaRPr lang="pt-PT" altLang="pt-PT" sz="1800" b="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6" name="Rectangle 305"/>
                <p:cNvSpPr>
                  <a:spLocks noChangeArrowheads="1"/>
                </p:cNvSpPr>
                <p:nvPr/>
              </p:nvSpPr>
              <p:spPr bwMode="auto">
                <a:xfrm>
                  <a:off x="520" y="1920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 eaLnBrk="1" hangingPunct="1"/>
                  <a:endParaRPr lang="pt-PT" altLang="pt-PT" sz="1800" b="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7" name="Rectangle 306"/>
                <p:cNvSpPr>
                  <a:spLocks noChangeArrowheads="1"/>
                </p:cNvSpPr>
                <p:nvPr/>
              </p:nvSpPr>
              <p:spPr bwMode="auto">
                <a:xfrm>
                  <a:off x="520" y="1776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 eaLnBrk="1" hangingPunct="1"/>
                  <a:endParaRPr lang="pt-PT" altLang="pt-PT" sz="1800" b="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309" name="Group 318"/>
              <p:cNvGrpSpPr>
                <a:grpSpLocks/>
              </p:cNvGrpSpPr>
              <p:nvPr/>
            </p:nvGrpSpPr>
            <p:grpSpPr bwMode="auto">
              <a:xfrm>
                <a:off x="7726932" y="700336"/>
                <a:ext cx="228600" cy="2286000"/>
                <a:chOff x="520" y="1776"/>
                <a:chExt cx="144" cy="1440"/>
              </a:xfrm>
            </p:grpSpPr>
            <p:sp>
              <p:nvSpPr>
                <p:cNvPr id="310" name="Rectangle 319"/>
                <p:cNvSpPr>
                  <a:spLocks noChangeArrowheads="1"/>
                </p:cNvSpPr>
                <p:nvPr/>
              </p:nvSpPr>
              <p:spPr bwMode="auto">
                <a:xfrm>
                  <a:off x="520" y="3072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11" name="Rectangle 320"/>
                <p:cNvSpPr>
                  <a:spLocks noChangeArrowheads="1"/>
                </p:cNvSpPr>
                <p:nvPr/>
              </p:nvSpPr>
              <p:spPr bwMode="auto">
                <a:xfrm>
                  <a:off x="520" y="2928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12" name="Rectangle 321"/>
                <p:cNvSpPr>
                  <a:spLocks noChangeArrowheads="1"/>
                </p:cNvSpPr>
                <p:nvPr/>
              </p:nvSpPr>
              <p:spPr bwMode="auto">
                <a:xfrm>
                  <a:off x="520" y="2784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13" name="Rectangle 322"/>
                <p:cNvSpPr>
                  <a:spLocks noChangeArrowheads="1"/>
                </p:cNvSpPr>
                <p:nvPr/>
              </p:nvSpPr>
              <p:spPr bwMode="auto">
                <a:xfrm>
                  <a:off x="520" y="2640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14" name="Rectangle 323"/>
                <p:cNvSpPr>
                  <a:spLocks noChangeArrowheads="1"/>
                </p:cNvSpPr>
                <p:nvPr/>
              </p:nvSpPr>
              <p:spPr bwMode="auto">
                <a:xfrm>
                  <a:off x="520" y="2496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15" name="Rectangle 324"/>
                <p:cNvSpPr>
                  <a:spLocks noChangeArrowheads="1"/>
                </p:cNvSpPr>
                <p:nvPr/>
              </p:nvSpPr>
              <p:spPr bwMode="auto">
                <a:xfrm>
                  <a:off x="520" y="2352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16" name="Rectangle 325"/>
                <p:cNvSpPr>
                  <a:spLocks noChangeArrowheads="1"/>
                </p:cNvSpPr>
                <p:nvPr/>
              </p:nvSpPr>
              <p:spPr bwMode="auto">
                <a:xfrm>
                  <a:off x="520" y="2208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 eaLnBrk="1" hangingPunct="1"/>
                  <a:endParaRPr lang="pt-PT" altLang="pt-PT" sz="1800" b="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7" name="Rectangle 326"/>
                <p:cNvSpPr>
                  <a:spLocks noChangeArrowheads="1"/>
                </p:cNvSpPr>
                <p:nvPr/>
              </p:nvSpPr>
              <p:spPr bwMode="auto">
                <a:xfrm>
                  <a:off x="520" y="2064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 eaLnBrk="1" hangingPunct="1"/>
                  <a:endParaRPr lang="pt-PT" altLang="pt-PT" sz="1800" b="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8" name="Rectangle 327"/>
                <p:cNvSpPr>
                  <a:spLocks noChangeArrowheads="1"/>
                </p:cNvSpPr>
                <p:nvPr/>
              </p:nvSpPr>
              <p:spPr bwMode="auto">
                <a:xfrm>
                  <a:off x="520" y="1920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 eaLnBrk="1" hangingPunct="1"/>
                  <a:endParaRPr lang="pt-PT" altLang="pt-PT" sz="1800" b="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9" name="Rectangle 328"/>
                <p:cNvSpPr>
                  <a:spLocks noChangeArrowheads="1"/>
                </p:cNvSpPr>
                <p:nvPr/>
              </p:nvSpPr>
              <p:spPr bwMode="auto">
                <a:xfrm>
                  <a:off x="520" y="1776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 eaLnBrk="1" hangingPunct="1"/>
                  <a:endParaRPr lang="pt-PT" altLang="pt-PT" sz="1800" b="0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331" name="Group 340"/>
              <p:cNvGrpSpPr>
                <a:grpSpLocks/>
              </p:cNvGrpSpPr>
              <p:nvPr/>
            </p:nvGrpSpPr>
            <p:grpSpPr bwMode="auto">
              <a:xfrm>
                <a:off x="8184132" y="700336"/>
                <a:ext cx="228600" cy="2286000"/>
                <a:chOff x="520" y="1776"/>
                <a:chExt cx="144" cy="1440"/>
              </a:xfrm>
            </p:grpSpPr>
            <p:sp>
              <p:nvSpPr>
                <p:cNvPr id="332" name="Rectangle 341"/>
                <p:cNvSpPr>
                  <a:spLocks noChangeArrowheads="1"/>
                </p:cNvSpPr>
                <p:nvPr/>
              </p:nvSpPr>
              <p:spPr bwMode="auto">
                <a:xfrm>
                  <a:off x="520" y="3072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33" name="Rectangle 342"/>
                <p:cNvSpPr>
                  <a:spLocks noChangeArrowheads="1"/>
                </p:cNvSpPr>
                <p:nvPr/>
              </p:nvSpPr>
              <p:spPr bwMode="auto">
                <a:xfrm>
                  <a:off x="520" y="2928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34" name="Rectangle 343"/>
                <p:cNvSpPr>
                  <a:spLocks noChangeArrowheads="1"/>
                </p:cNvSpPr>
                <p:nvPr/>
              </p:nvSpPr>
              <p:spPr bwMode="auto">
                <a:xfrm>
                  <a:off x="520" y="2784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35" name="Rectangle 344"/>
                <p:cNvSpPr>
                  <a:spLocks noChangeArrowheads="1"/>
                </p:cNvSpPr>
                <p:nvPr/>
              </p:nvSpPr>
              <p:spPr bwMode="auto">
                <a:xfrm>
                  <a:off x="520" y="2640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36" name="Rectangle 345"/>
                <p:cNvSpPr>
                  <a:spLocks noChangeArrowheads="1"/>
                </p:cNvSpPr>
                <p:nvPr/>
              </p:nvSpPr>
              <p:spPr bwMode="auto">
                <a:xfrm>
                  <a:off x="520" y="2496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37" name="Rectangle 346"/>
                <p:cNvSpPr>
                  <a:spLocks noChangeArrowheads="1"/>
                </p:cNvSpPr>
                <p:nvPr/>
              </p:nvSpPr>
              <p:spPr bwMode="auto">
                <a:xfrm>
                  <a:off x="520" y="2352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338" name="Rectangle 347"/>
                <p:cNvSpPr>
                  <a:spLocks noChangeArrowheads="1"/>
                </p:cNvSpPr>
                <p:nvPr/>
              </p:nvSpPr>
              <p:spPr bwMode="auto">
                <a:xfrm>
                  <a:off x="520" y="2208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 eaLnBrk="1" hangingPunct="1"/>
                  <a:endParaRPr lang="pt-PT" altLang="pt-PT" sz="1800" b="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9" name="Rectangle 348"/>
                <p:cNvSpPr>
                  <a:spLocks noChangeArrowheads="1"/>
                </p:cNvSpPr>
                <p:nvPr/>
              </p:nvSpPr>
              <p:spPr bwMode="auto">
                <a:xfrm>
                  <a:off x="520" y="2064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 eaLnBrk="1" hangingPunct="1"/>
                  <a:endParaRPr lang="pt-PT" altLang="pt-PT" sz="1800" b="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0" name="Rectangle 349"/>
                <p:cNvSpPr>
                  <a:spLocks noChangeArrowheads="1"/>
                </p:cNvSpPr>
                <p:nvPr/>
              </p:nvSpPr>
              <p:spPr bwMode="auto">
                <a:xfrm>
                  <a:off x="520" y="1920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 eaLnBrk="1" hangingPunct="1"/>
                  <a:endParaRPr lang="pt-PT" altLang="pt-PT" sz="1800" b="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1" name="Rectangle 350"/>
                <p:cNvSpPr>
                  <a:spLocks noChangeArrowheads="1"/>
                </p:cNvSpPr>
                <p:nvPr/>
              </p:nvSpPr>
              <p:spPr bwMode="auto">
                <a:xfrm>
                  <a:off x="520" y="1776"/>
                  <a:ext cx="144" cy="144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algn="ctr" eaLnBrk="1" hangingPunct="1"/>
                  <a:endParaRPr lang="pt-PT" altLang="pt-PT" sz="1800" b="0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79" name="Grupo 378"/>
            <p:cNvGrpSpPr/>
            <p:nvPr/>
          </p:nvGrpSpPr>
          <p:grpSpPr>
            <a:xfrm>
              <a:off x="7041132" y="700336"/>
              <a:ext cx="2286000" cy="2286000"/>
              <a:chOff x="7041132" y="700336"/>
              <a:chExt cx="2286000" cy="2286000"/>
            </a:xfrm>
          </p:grpSpPr>
          <p:grpSp>
            <p:nvGrpSpPr>
              <p:cNvPr id="377" name="Grupo 376"/>
              <p:cNvGrpSpPr/>
              <p:nvPr/>
            </p:nvGrpSpPr>
            <p:grpSpPr>
              <a:xfrm>
                <a:off x="7041132" y="700336"/>
                <a:ext cx="2286000" cy="2286000"/>
                <a:chOff x="7041132" y="700336"/>
                <a:chExt cx="2286000" cy="2286000"/>
              </a:xfrm>
            </p:grpSpPr>
            <p:grpSp>
              <p:nvGrpSpPr>
                <p:cNvPr id="158" name="Group 166"/>
                <p:cNvGrpSpPr>
                  <a:grpSpLocks/>
                </p:cNvGrpSpPr>
                <p:nvPr/>
              </p:nvGrpSpPr>
              <p:grpSpPr bwMode="auto">
                <a:xfrm>
                  <a:off x="7041132" y="1615416"/>
                  <a:ext cx="2286000" cy="913379"/>
                  <a:chOff x="1536" y="2496"/>
                  <a:chExt cx="2400" cy="960"/>
                </a:xfrm>
              </p:grpSpPr>
              <p:grpSp>
                <p:nvGrpSpPr>
                  <p:cNvPr id="222" name="Group 167"/>
                  <p:cNvGrpSpPr>
                    <a:grpSpLocks/>
                  </p:cNvGrpSpPr>
                  <p:nvPr/>
                </p:nvGrpSpPr>
                <p:grpSpPr bwMode="auto">
                  <a:xfrm>
                    <a:off x="1536" y="2976"/>
                    <a:ext cx="2400" cy="480"/>
                    <a:chOff x="1536" y="2976"/>
                    <a:chExt cx="2400" cy="480"/>
                  </a:xfrm>
                </p:grpSpPr>
                <p:sp>
                  <p:nvSpPr>
                    <p:cNvPr id="244" name="Rectangle 1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1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45" name="Rectangle 1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5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46" name="Rectangle 1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9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47" name="Rectangle 1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48" name="Rectangle 1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49" name="Rectangle 1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7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50" name="Rectangle 1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1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51" name="Rectangle 1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5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52" name="Rectangle 1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9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53" name="Rectangle 1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3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54" name="Rectangle 1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1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55" name="Rectangle 1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5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56" name="Rectangle 1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9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57" name="Rectangle 1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58" name="Rectangle 1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59" name="Rectangle 1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7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60" name="Rectangle 1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1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61" name="Rectangle 1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5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62" name="Rectangle 1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9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63" name="Rectangle 1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3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</p:grpSp>
              <p:grpSp>
                <p:nvGrpSpPr>
                  <p:cNvPr id="223" name="Group 188"/>
                  <p:cNvGrpSpPr>
                    <a:grpSpLocks/>
                  </p:cNvGrpSpPr>
                  <p:nvPr/>
                </p:nvGrpSpPr>
                <p:grpSpPr bwMode="auto">
                  <a:xfrm>
                    <a:off x="1536" y="2496"/>
                    <a:ext cx="2400" cy="480"/>
                    <a:chOff x="1536" y="2976"/>
                    <a:chExt cx="2400" cy="480"/>
                  </a:xfrm>
                </p:grpSpPr>
                <p:sp>
                  <p:nvSpPr>
                    <p:cNvPr id="224" name="Rectangle 1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1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25" name="Rectangle 1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5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26" name="Rectangle 1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9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27" name="Rectangle 1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28" name="Rectangle 1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29" name="Rectangle 1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7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30" name="Rectangle 1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1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31" name="Rectangle 1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5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32" name="Rectangle 1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9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33" name="Rectangle 1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3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34" name="Rectangle 1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1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35" name="Rectangle 2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5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36" name="Rectangle 2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9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37" name="Rectangle 2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38" name="Rectangle 2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39" name="Rectangle 2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7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40" name="Rectangle 2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1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41" name="Rectangle 2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5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42" name="Rectangle 2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9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43" name="Rectangle 2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3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</p:grpSp>
            </p:grpSp>
            <p:grpSp>
              <p:nvGrpSpPr>
                <p:cNvPr id="159" name="Group 209"/>
                <p:cNvGrpSpPr>
                  <a:grpSpLocks/>
                </p:cNvGrpSpPr>
                <p:nvPr/>
              </p:nvGrpSpPr>
              <p:grpSpPr bwMode="auto">
                <a:xfrm>
                  <a:off x="7041132" y="700336"/>
                  <a:ext cx="2286000" cy="915080"/>
                  <a:chOff x="1536" y="2496"/>
                  <a:chExt cx="2400" cy="960"/>
                </a:xfrm>
              </p:grpSpPr>
              <p:grpSp>
                <p:nvGrpSpPr>
                  <p:cNvPr id="180" name="Group 210"/>
                  <p:cNvGrpSpPr>
                    <a:grpSpLocks/>
                  </p:cNvGrpSpPr>
                  <p:nvPr/>
                </p:nvGrpSpPr>
                <p:grpSpPr bwMode="auto">
                  <a:xfrm>
                    <a:off x="1536" y="2976"/>
                    <a:ext cx="2400" cy="480"/>
                    <a:chOff x="1536" y="2976"/>
                    <a:chExt cx="2400" cy="480"/>
                  </a:xfrm>
                </p:grpSpPr>
                <p:sp>
                  <p:nvSpPr>
                    <p:cNvPr id="202" name="Rectangle 2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1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03" name="Rectangle 2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5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04" name="Rectangle 2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9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05" name="Rectangle 2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06" name="Rectangle 2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07" name="Rectangle 2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7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08" name="Rectangle 2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1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09" name="Rectangle 2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5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10" name="Rectangle 2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9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11" name="Rectangle 2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3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12" name="Rectangle 2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1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13" name="Rectangle 2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5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14" name="Rectangle 2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9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15" name="Rectangle 2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16" name="Rectangle 2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17" name="Rectangle 2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7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18" name="Rectangle 2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1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19" name="Rectangle 2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5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20" name="Rectangle 2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9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21" name="Rectangle 2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3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</p:grpSp>
              <p:grpSp>
                <p:nvGrpSpPr>
                  <p:cNvPr id="181" name="Group 231"/>
                  <p:cNvGrpSpPr>
                    <a:grpSpLocks/>
                  </p:cNvGrpSpPr>
                  <p:nvPr/>
                </p:nvGrpSpPr>
                <p:grpSpPr bwMode="auto">
                  <a:xfrm>
                    <a:off x="1536" y="2496"/>
                    <a:ext cx="2400" cy="480"/>
                    <a:chOff x="1536" y="2976"/>
                    <a:chExt cx="2400" cy="480"/>
                  </a:xfrm>
                </p:grpSpPr>
                <p:sp>
                  <p:nvSpPr>
                    <p:cNvPr id="182" name="Rectangle 2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1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83" name="Rectangle 2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5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84" name="Rectangle 2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9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85" name="Rectangle 2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86" name="Rectangle 2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87" name="Rectangle 2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7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88" name="Rectangle 2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1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89" name="Rectangle 2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5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90" name="Rectangle 2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9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91" name="Rectangle 2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36" y="321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92" name="Rectangle 2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1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93" name="Rectangle 2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5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94" name="Rectangle 2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9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95" name="Rectangle 24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96" name="Rectangle 2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7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97" name="Rectangle 2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7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98" name="Rectangle 2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1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199" name="Rectangle 2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45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00" name="Rectangle 2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9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  <p:sp>
                  <p:nvSpPr>
                    <p:cNvPr id="201" name="Rectangle 2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36" y="2976"/>
                      <a:ext cx="240" cy="240"/>
                    </a:xfrm>
                    <a:prstGeom prst="rect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 eaLnBrk="0" hangingPunct="0"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 b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eaLnBrk="1" hangingPunct="1"/>
                      <a:endParaRPr lang="pt-PT" altLang="pt-PT" dirty="0"/>
                    </a:p>
                  </p:txBody>
                </p:sp>
              </p:grpSp>
            </p:grpSp>
            <p:sp>
              <p:nvSpPr>
                <p:cNvPr id="160" name="Rectangle 252"/>
                <p:cNvSpPr>
                  <a:spLocks noChangeArrowheads="1"/>
                </p:cNvSpPr>
                <p:nvPr/>
              </p:nvSpPr>
              <p:spPr bwMode="auto">
                <a:xfrm>
                  <a:off x="7498034" y="2758416"/>
                  <a:ext cx="229195" cy="22792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61" name="Rectangle 253"/>
                <p:cNvSpPr>
                  <a:spLocks noChangeArrowheads="1"/>
                </p:cNvSpPr>
                <p:nvPr/>
              </p:nvSpPr>
              <p:spPr bwMode="auto">
                <a:xfrm>
                  <a:off x="7727230" y="2758416"/>
                  <a:ext cx="227707" cy="22792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62" name="Rectangle 254"/>
                <p:cNvSpPr>
                  <a:spLocks noChangeArrowheads="1"/>
                </p:cNvSpPr>
                <p:nvPr/>
              </p:nvSpPr>
              <p:spPr bwMode="auto">
                <a:xfrm>
                  <a:off x="7954937" y="2758416"/>
                  <a:ext cx="229195" cy="22792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63" name="Rectangle 255"/>
                <p:cNvSpPr>
                  <a:spLocks noChangeArrowheads="1"/>
                </p:cNvSpPr>
                <p:nvPr/>
              </p:nvSpPr>
              <p:spPr bwMode="auto">
                <a:xfrm>
                  <a:off x="8184132" y="2758416"/>
                  <a:ext cx="229195" cy="22792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64" name="Rectangle 256"/>
                <p:cNvSpPr>
                  <a:spLocks noChangeArrowheads="1"/>
                </p:cNvSpPr>
                <p:nvPr/>
              </p:nvSpPr>
              <p:spPr bwMode="auto">
                <a:xfrm>
                  <a:off x="7270327" y="2758416"/>
                  <a:ext cx="227707" cy="22792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65" name="Rectangle 257"/>
                <p:cNvSpPr>
                  <a:spLocks noChangeArrowheads="1"/>
                </p:cNvSpPr>
                <p:nvPr/>
              </p:nvSpPr>
              <p:spPr bwMode="auto">
                <a:xfrm>
                  <a:off x="8413327" y="2758416"/>
                  <a:ext cx="227707" cy="22792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66" name="Rectangle 258"/>
                <p:cNvSpPr>
                  <a:spLocks noChangeArrowheads="1"/>
                </p:cNvSpPr>
                <p:nvPr/>
              </p:nvSpPr>
              <p:spPr bwMode="auto">
                <a:xfrm>
                  <a:off x="8641034" y="2758416"/>
                  <a:ext cx="229195" cy="22792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67" name="Rectangle 259"/>
                <p:cNvSpPr>
                  <a:spLocks noChangeArrowheads="1"/>
                </p:cNvSpPr>
                <p:nvPr/>
              </p:nvSpPr>
              <p:spPr bwMode="auto">
                <a:xfrm>
                  <a:off x="8870230" y="2758416"/>
                  <a:ext cx="227707" cy="22792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68" name="Rectangle 260"/>
                <p:cNvSpPr>
                  <a:spLocks noChangeArrowheads="1"/>
                </p:cNvSpPr>
                <p:nvPr/>
              </p:nvSpPr>
              <p:spPr bwMode="auto">
                <a:xfrm>
                  <a:off x="9097937" y="2758416"/>
                  <a:ext cx="229195" cy="22792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69" name="Rectangle 261"/>
                <p:cNvSpPr>
                  <a:spLocks noChangeArrowheads="1"/>
                </p:cNvSpPr>
                <p:nvPr/>
              </p:nvSpPr>
              <p:spPr bwMode="auto">
                <a:xfrm>
                  <a:off x="7041132" y="2758416"/>
                  <a:ext cx="229195" cy="22792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70" name="Rectangle 262"/>
                <p:cNvSpPr>
                  <a:spLocks noChangeArrowheads="1"/>
                </p:cNvSpPr>
                <p:nvPr/>
              </p:nvSpPr>
              <p:spPr bwMode="auto">
                <a:xfrm>
                  <a:off x="7498034" y="2528796"/>
                  <a:ext cx="229195" cy="22962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71" name="Rectangle 263"/>
                <p:cNvSpPr>
                  <a:spLocks noChangeArrowheads="1"/>
                </p:cNvSpPr>
                <p:nvPr/>
              </p:nvSpPr>
              <p:spPr bwMode="auto">
                <a:xfrm>
                  <a:off x="7727230" y="2528796"/>
                  <a:ext cx="227707" cy="22962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72" name="Rectangle 264"/>
                <p:cNvSpPr>
                  <a:spLocks noChangeArrowheads="1"/>
                </p:cNvSpPr>
                <p:nvPr/>
              </p:nvSpPr>
              <p:spPr bwMode="auto">
                <a:xfrm>
                  <a:off x="7954937" y="2528796"/>
                  <a:ext cx="229195" cy="22962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73" name="Rectangle 265"/>
                <p:cNvSpPr>
                  <a:spLocks noChangeArrowheads="1"/>
                </p:cNvSpPr>
                <p:nvPr/>
              </p:nvSpPr>
              <p:spPr bwMode="auto">
                <a:xfrm>
                  <a:off x="8184132" y="2528796"/>
                  <a:ext cx="229195" cy="22962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74" name="Rectangle 266"/>
                <p:cNvSpPr>
                  <a:spLocks noChangeArrowheads="1"/>
                </p:cNvSpPr>
                <p:nvPr/>
              </p:nvSpPr>
              <p:spPr bwMode="auto">
                <a:xfrm>
                  <a:off x="7270327" y="2528796"/>
                  <a:ext cx="227707" cy="22962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75" name="Rectangle 267"/>
                <p:cNvSpPr>
                  <a:spLocks noChangeArrowheads="1"/>
                </p:cNvSpPr>
                <p:nvPr/>
              </p:nvSpPr>
              <p:spPr bwMode="auto">
                <a:xfrm>
                  <a:off x="8413327" y="2528796"/>
                  <a:ext cx="227707" cy="22962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76" name="Rectangle 268"/>
                <p:cNvSpPr>
                  <a:spLocks noChangeArrowheads="1"/>
                </p:cNvSpPr>
                <p:nvPr/>
              </p:nvSpPr>
              <p:spPr bwMode="auto">
                <a:xfrm>
                  <a:off x="8641034" y="2528796"/>
                  <a:ext cx="229195" cy="22962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77" name="Rectangle 269"/>
                <p:cNvSpPr>
                  <a:spLocks noChangeArrowheads="1"/>
                </p:cNvSpPr>
                <p:nvPr/>
              </p:nvSpPr>
              <p:spPr bwMode="auto">
                <a:xfrm>
                  <a:off x="8870230" y="2528796"/>
                  <a:ext cx="227707" cy="22962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78" name="Rectangle 270"/>
                <p:cNvSpPr>
                  <a:spLocks noChangeArrowheads="1"/>
                </p:cNvSpPr>
                <p:nvPr/>
              </p:nvSpPr>
              <p:spPr bwMode="auto">
                <a:xfrm>
                  <a:off x="9097937" y="2528796"/>
                  <a:ext cx="229195" cy="22962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  <p:sp>
              <p:nvSpPr>
                <p:cNvPr id="179" name="Rectangle 271"/>
                <p:cNvSpPr>
                  <a:spLocks noChangeArrowheads="1"/>
                </p:cNvSpPr>
                <p:nvPr/>
              </p:nvSpPr>
              <p:spPr bwMode="auto">
                <a:xfrm>
                  <a:off x="7041132" y="2528796"/>
                  <a:ext cx="229195" cy="229621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Verdana" panose="020B060403050404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pPr eaLnBrk="1" hangingPunct="1"/>
                  <a:endParaRPr lang="pt-PT" altLang="pt-PT" dirty="0"/>
                </a:p>
              </p:txBody>
            </p:sp>
          </p:grpSp>
          <p:sp>
            <p:nvSpPr>
              <p:cNvPr id="342" name="Rectangle 352"/>
              <p:cNvSpPr>
                <a:spLocks noChangeArrowheads="1"/>
              </p:cNvSpPr>
              <p:nvPr/>
            </p:nvSpPr>
            <p:spPr bwMode="auto">
              <a:xfrm>
                <a:off x="8641332" y="2757736"/>
                <a:ext cx="228600" cy="2286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343" name="Rectangle 353"/>
              <p:cNvSpPr>
                <a:spLocks noChangeArrowheads="1"/>
              </p:cNvSpPr>
              <p:nvPr/>
            </p:nvSpPr>
            <p:spPr bwMode="auto">
              <a:xfrm>
                <a:off x="8641332" y="2529136"/>
                <a:ext cx="228600" cy="2286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endParaRPr lang="pt-PT" altLang="pt-PT" dirty="0"/>
              </a:p>
            </p:txBody>
          </p:sp>
          <p:sp>
            <p:nvSpPr>
              <p:cNvPr id="344" name="Rectangle 354"/>
              <p:cNvSpPr>
                <a:spLocks noChangeArrowheads="1"/>
              </p:cNvSpPr>
              <p:nvPr/>
            </p:nvSpPr>
            <p:spPr bwMode="auto">
              <a:xfrm>
                <a:off x="8641332" y="2300536"/>
                <a:ext cx="228600" cy="2286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eaLnBrk="1" hangingPunct="1"/>
                <a:endParaRPr lang="pt-PT" altLang="pt-PT" sz="1800" b="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45" name="Rectangle 355"/>
              <p:cNvSpPr>
                <a:spLocks noChangeArrowheads="1"/>
              </p:cNvSpPr>
              <p:nvPr/>
            </p:nvSpPr>
            <p:spPr bwMode="auto">
              <a:xfrm>
                <a:off x="8641332" y="2071936"/>
                <a:ext cx="228600" cy="2286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eaLnBrk="1" hangingPunct="1"/>
                <a:endParaRPr lang="pt-PT" altLang="pt-PT" sz="1800" b="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46" name="Rectangle 356"/>
              <p:cNvSpPr>
                <a:spLocks noChangeArrowheads="1"/>
              </p:cNvSpPr>
              <p:nvPr/>
            </p:nvSpPr>
            <p:spPr bwMode="auto">
              <a:xfrm>
                <a:off x="8641332" y="1843336"/>
                <a:ext cx="228600" cy="2286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Verdana" panose="020B060403050404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eaLnBrk="1" hangingPunct="1"/>
                <a:endParaRPr lang="pt-PT" altLang="pt-PT" sz="1800" b="0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378" name="Grupo 377"/>
              <p:cNvGrpSpPr/>
              <p:nvPr/>
            </p:nvGrpSpPr>
            <p:grpSpPr>
              <a:xfrm>
                <a:off x="7041132" y="700336"/>
                <a:ext cx="1600200" cy="2286000"/>
                <a:chOff x="7041132" y="700336"/>
                <a:chExt cx="1600200" cy="2286000"/>
              </a:xfrm>
            </p:grpSpPr>
            <p:grpSp>
              <p:nvGrpSpPr>
                <p:cNvPr id="276" name="Group 285"/>
                <p:cNvGrpSpPr>
                  <a:grpSpLocks/>
                </p:cNvGrpSpPr>
                <p:nvPr/>
              </p:nvGrpSpPr>
              <p:grpSpPr bwMode="auto">
                <a:xfrm>
                  <a:off x="7041132" y="700336"/>
                  <a:ext cx="228600" cy="2286000"/>
                  <a:chOff x="520" y="1776"/>
                  <a:chExt cx="144" cy="1440"/>
                </a:xfrm>
              </p:grpSpPr>
              <p:sp>
                <p:nvSpPr>
                  <p:cNvPr id="277" name="Rectangle 286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3072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278" name="Rectangle 287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928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279" name="Rectangle 28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784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280" name="Rectangle 289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640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281" name="Rectangle 290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496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282" name="Rectangle 291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352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283" name="Rectangle 292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208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84" name="Rectangle 293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064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85" name="Rectangle 294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1920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86" name="Rectangle 295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1776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98" name="Group 307"/>
                <p:cNvGrpSpPr>
                  <a:grpSpLocks/>
                </p:cNvGrpSpPr>
                <p:nvPr/>
              </p:nvGrpSpPr>
              <p:grpSpPr bwMode="auto">
                <a:xfrm>
                  <a:off x="7498332" y="700336"/>
                  <a:ext cx="228600" cy="2286000"/>
                  <a:chOff x="520" y="1776"/>
                  <a:chExt cx="144" cy="1440"/>
                </a:xfrm>
              </p:grpSpPr>
              <p:sp>
                <p:nvSpPr>
                  <p:cNvPr id="299" name="Rectangle 30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3072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00" name="Rectangle 309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928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01" name="Rectangle 310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784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02" name="Rectangle 311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640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03" name="Rectangle 312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496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04" name="Rectangle 313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352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05" name="Rectangle 314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208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06" name="Rectangle 315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064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07" name="Rectangle 316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1920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08" name="Rectangle 317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1776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20" name="Group 329"/>
                <p:cNvGrpSpPr>
                  <a:grpSpLocks/>
                </p:cNvGrpSpPr>
                <p:nvPr/>
              </p:nvGrpSpPr>
              <p:grpSpPr bwMode="auto">
                <a:xfrm>
                  <a:off x="7955532" y="700336"/>
                  <a:ext cx="228600" cy="2286000"/>
                  <a:chOff x="520" y="1776"/>
                  <a:chExt cx="144" cy="1440"/>
                </a:xfrm>
              </p:grpSpPr>
              <p:sp>
                <p:nvSpPr>
                  <p:cNvPr id="321" name="Rectangle 330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3072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22" name="Rectangle 331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928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23" name="Rectangle 332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784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24" name="Rectangle 333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640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25" name="Rectangle 334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496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26" name="Rectangle 335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352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27" name="Rectangle 336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208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28" name="Rectangle 337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064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29" name="Rectangle 33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1920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30" name="Rectangle 339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1776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47" name="Group 373"/>
                <p:cNvGrpSpPr>
                  <a:grpSpLocks/>
                </p:cNvGrpSpPr>
                <p:nvPr/>
              </p:nvGrpSpPr>
              <p:grpSpPr bwMode="auto">
                <a:xfrm>
                  <a:off x="8412732" y="700336"/>
                  <a:ext cx="228600" cy="2286000"/>
                  <a:chOff x="520" y="1776"/>
                  <a:chExt cx="144" cy="1440"/>
                </a:xfrm>
              </p:grpSpPr>
              <p:sp>
                <p:nvSpPr>
                  <p:cNvPr id="348" name="Rectangle 374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3072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49" name="Rectangle 375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928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50" name="Rectangle 376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784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51" name="Rectangle 377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640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52" name="Rectangle 37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496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53" name="Rectangle 379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352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eaLnBrk="1" hangingPunct="1"/>
                    <a:endParaRPr lang="pt-PT" altLang="pt-PT" dirty="0"/>
                  </a:p>
                </p:txBody>
              </p:sp>
              <p:sp>
                <p:nvSpPr>
                  <p:cNvPr id="354" name="Rectangle 380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208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55" name="Rectangle 381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064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56" name="Rectangle 382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1920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57" name="Rectangle 383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1776"/>
                    <a:ext cx="144" cy="144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 eaLnBrk="1" hangingPunct="1"/>
                    <a:endParaRPr lang="pt-PT" altLang="pt-PT" sz="1800" b="0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</p:grpSp>
      </p:grpSp>
      <p:sp>
        <p:nvSpPr>
          <p:cNvPr id="361" name="Text Box 2"/>
          <p:cNvSpPr txBox="1">
            <a:spLocks noChangeArrowheads="1"/>
          </p:cNvSpPr>
          <p:nvPr/>
        </p:nvSpPr>
        <p:spPr bwMode="auto">
          <a:xfrm>
            <a:off x="2361422" y="681226"/>
            <a:ext cx="3362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pt-PT" altLang="pt-PT" dirty="0" smtClean="0">
                <a:latin typeface="Arial Black" panose="020B0A04020102020204" pitchFamily="34" charset="0"/>
              </a:rPr>
              <a:t>A</a:t>
            </a:r>
            <a:endParaRPr lang="pt-PT" altLang="pt-PT" dirty="0">
              <a:latin typeface="Arial Black" panose="020B0A04020102020204" pitchFamily="34" charset="0"/>
            </a:endParaRPr>
          </a:p>
        </p:txBody>
      </p:sp>
      <p:sp>
        <p:nvSpPr>
          <p:cNvPr id="363" name="Text Box 2"/>
          <p:cNvSpPr txBox="1">
            <a:spLocks noChangeArrowheads="1"/>
          </p:cNvSpPr>
          <p:nvPr/>
        </p:nvSpPr>
        <p:spPr bwMode="auto">
          <a:xfrm>
            <a:off x="6583932" y="681226"/>
            <a:ext cx="3362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pt-PT" altLang="pt-PT" dirty="0">
                <a:latin typeface="Arial Black" panose="020B0A04020102020204" pitchFamily="34" charset="0"/>
              </a:rPr>
              <a:t>B</a:t>
            </a:r>
            <a:endParaRPr lang="pt-PT" altLang="pt-PT" dirty="0">
              <a:latin typeface="Arial Black" panose="020B0A04020102020204" pitchFamily="34" charset="0"/>
            </a:endParaRPr>
          </a:p>
        </p:txBody>
      </p:sp>
      <p:graphicFrame>
        <p:nvGraphicFramePr>
          <p:cNvPr id="364" name="Tabela 3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848568"/>
              </p:ext>
            </p:extLst>
          </p:nvPr>
        </p:nvGraphicFramePr>
        <p:xfrm>
          <a:off x="1917948" y="3140968"/>
          <a:ext cx="10153130" cy="23762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1656184"/>
                <a:gridCol w="2088232"/>
                <a:gridCol w="1944216"/>
                <a:gridCol w="3672410"/>
              </a:tblGrid>
              <a:tr h="538934">
                <a:tc>
                  <a:txBody>
                    <a:bodyPr/>
                    <a:lstStyle/>
                    <a:p>
                      <a:pPr algn="ctr"/>
                      <a:endParaRPr lang="pt-PT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PT" b="1" dirty="0" smtClean="0">
                          <a:latin typeface="Trebuchet MS" panose="020B0603020202020204" pitchFamily="34" charset="0"/>
                        </a:rPr>
                        <a:t>Percentagem</a:t>
                      </a:r>
                      <a:endParaRPr lang="pt-PT" b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PT" b="1" dirty="0" smtClean="0">
                          <a:latin typeface="Trebuchet MS" panose="020B0603020202020204" pitchFamily="34" charset="0"/>
                        </a:rPr>
                        <a:t>Numeral</a:t>
                      </a:r>
                      <a:r>
                        <a:rPr lang="pt-PT" b="1" baseline="0" dirty="0" smtClean="0">
                          <a:latin typeface="Trebuchet MS" panose="020B0603020202020204" pitchFamily="34" charset="0"/>
                        </a:rPr>
                        <a:t> decimal</a:t>
                      </a:r>
                      <a:endParaRPr lang="pt-PT" b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PT" b="1" dirty="0" smtClean="0">
                          <a:latin typeface="Trebuchet MS" panose="020B0603020202020204" pitchFamily="34" charset="0"/>
                        </a:rPr>
                        <a:t>Fração decimal</a:t>
                      </a:r>
                      <a:endParaRPr lang="pt-PT" b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PT" b="1" dirty="0" smtClean="0">
                          <a:latin typeface="Trebuchet MS" panose="020B0603020202020204" pitchFamily="34" charset="0"/>
                        </a:rPr>
                        <a:t>Fração irredutível</a:t>
                      </a:r>
                      <a:endParaRPr lang="pt-PT" b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12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PT" sz="3200" dirty="0" smtClean="0">
                          <a:latin typeface="Arial Black" panose="020B0A04020102020204" pitchFamily="34" charset="0"/>
                        </a:rPr>
                        <a:t>A</a:t>
                      </a:r>
                      <a:endParaRPr lang="pt-PT" sz="3200" dirty="0"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pt-PT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pt-PT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pt-PT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pt-PT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pt-PT" sz="3200" dirty="0" smtClean="0">
                          <a:latin typeface="Arial Black" panose="020B0A04020102020204" pitchFamily="34" charset="0"/>
                        </a:rPr>
                        <a:t>B</a:t>
                      </a:r>
                      <a:endParaRPr lang="pt-PT" sz="3200" dirty="0">
                        <a:latin typeface="Arial Black" panose="020B0A040201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pt-PT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pt-PT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pt-PT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pt-PT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6" name="CaixaDeTexto 365"/>
          <p:cNvSpPr txBox="1"/>
          <p:nvPr/>
        </p:nvSpPr>
        <p:spPr>
          <a:xfrm>
            <a:off x="3156267" y="3884973"/>
            <a:ext cx="849913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32%</a:t>
            </a:r>
            <a:endParaRPr lang="pt-PT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367" name="CaixaDeTexto 366"/>
          <p:cNvSpPr txBox="1"/>
          <p:nvPr/>
        </p:nvSpPr>
        <p:spPr>
          <a:xfrm>
            <a:off x="3116832" y="4797152"/>
            <a:ext cx="849913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75</a:t>
            </a:r>
            <a:r>
              <a:rPr lang="pt-PT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%</a:t>
            </a:r>
            <a:endParaRPr lang="pt-PT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368" name="CaixaDeTexto 367"/>
          <p:cNvSpPr txBox="1"/>
          <p:nvPr/>
        </p:nvSpPr>
        <p:spPr>
          <a:xfrm>
            <a:off x="4870276" y="3884973"/>
            <a:ext cx="103448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0,32</a:t>
            </a:r>
            <a:endParaRPr lang="pt-PT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369" name="CaixaDeTexto 368"/>
          <p:cNvSpPr txBox="1"/>
          <p:nvPr/>
        </p:nvSpPr>
        <p:spPr>
          <a:xfrm>
            <a:off x="4942284" y="4797152"/>
            <a:ext cx="103448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0,75</a:t>
            </a:r>
            <a:endParaRPr lang="pt-PT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0" name="CaixaDeTexto 369"/>
              <p:cNvSpPr txBox="1"/>
              <p:nvPr/>
            </p:nvSpPr>
            <p:spPr>
              <a:xfrm>
                <a:off x="6860132" y="3789040"/>
                <a:ext cx="1034480" cy="612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𝟑𝟐</m:t>
                          </m:r>
                        </m:num>
                        <m:den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pt-PT" sz="2000" b="1" dirty="0">
                  <a:solidFill>
                    <a:srgbClr val="FF0000"/>
                  </a:solidFill>
                  <a:latin typeface="Trebuchet MS" panose="020B0603020202020204" pitchFamily="34" charset="0"/>
                </a:endParaRPr>
              </a:p>
            </p:txBody>
          </p:sp>
        </mc:Choice>
        <mc:Fallback>
          <p:sp>
            <p:nvSpPr>
              <p:cNvPr id="370" name="CaixaDeTexto 3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0132" y="3789040"/>
                <a:ext cx="1034480" cy="61273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1" name="CaixaDeTexto 370"/>
              <p:cNvSpPr txBox="1"/>
              <p:nvPr/>
            </p:nvSpPr>
            <p:spPr>
              <a:xfrm>
                <a:off x="6860132" y="4688476"/>
                <a:ext cx="1034480" cy="618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𝟕𝟓</m:t>
                          </m:r>
                        </m:num>
                        <m:den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pt-PT" sz="2000" b="1" dirty="0">
                  <a:solidFill>
                    <a:srgbClr val="FF0000"/>
                  </a:solidFill>
                  <a:latin typeface="Trebuchet MS" panose="020B0603020202020204" pitchFamily="34" charset="0"/>
                </a:endParaRPr>
              </a:p>
            </p:txBody>
          </p:sp>
        </mc:Choice>
        <mc:Fallback>
          <p:sp>
            <p:nvSpPr>
              <p:cNvPr id="371" name="CaixaDeTexto 3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0132" y="4688476"/>
                <a:ext cx="1034480" cy="61837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2" name="CaixaDeTexto 371"/>
              <p:cNvSpPr txBox="1"/>
              <p:nvPr/>
            </p:nvSpPr>
            <p:spPr>
              <a:xfrm>
                <a:off x="8974732" y="3755772"/>
                <a:ext cx="2520280" cy="7533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𝟑𝟐</m:t>
                          </m:r>
                        </m:num>
                        <m:den>
                          <m:eqArr>
                            <m:eqArrPr>
                              <m:ctrlPr>
                                <a:rPr lang="pt-PT" sz="16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16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𝟏𝟎𝟎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16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16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</m:t>
                                  </m:r>
                                  <m:r>
                                    <a:rPr lang="pt-PT" sz="16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𝟏𝟔</m:t>
                          </m:r>
                        </m:num>
                        <m:den>
                          <m:eqArr>
                            <m:eqArrPr>
                              <m:ctrlPr>
                                <a:rPr lang="pt-PT" sz="16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16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𝟓𝟎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16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16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</m:t>
                                  </m:r>
                                  <m:r>
                                    <a:rPr lang="pt-PT" sz="16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𝟖</m:t>
                          </m:r>
                        </m:num>
                        <m:den>
                          <m: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𝟐𝟓</m:t>
                          </m:r>
                        </m:den>
                      </m:f>
                    </m:oMath>
                  </m:oMathPara>
                </a14:m>
                <a:endParaRPr lang="pt-PT" sz="1600" b="1" dirty="0">
                  <a:solidFill>
                    <a:srgbClr val="FF0000"/>
                  </a:solidFill>
                  <a:latin typeface="Trebuchet MS" panose="020B0603020202020204" pitchFamily="34" charset="0"/>
                </a:endParaRPr>
              </a:p>
            </p:txBody>
          </p:sp>
        </mc:Choice>
        <mc:Fallback>
          <p:sp>
            <p:nvSpPr>
              <p:cNvPr id="372" name="CaixaDeTexto 3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4732" y="3755772"/>
                <a:ext cx="2520280" cy="753348"/>
              </a:xfrm>
              <a:prstGeom prst="rect">
                <a:avLst/>
              </a:prstGeom>
              <a:blipFill rotWithShape="0">
                <a:blip r:embed="rId4"/>
                <a:stretch>
                  <a:fillRect t="-806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3" name="CaixaDeTexto 372"/>
              <p:cNvSpPr txBox="1"/>
              <p:nvPr/>
            </p:nvSpPr>
            <p:spPr>
              <a:xfrm>
                <a:off x="8974732" y="4725144"/>
                <a:ext cx="2520280" cy="7533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𝟕𝟓</m:t>
                          </m:r>
                        </m:num>
                        <m:den>
                          <m:eqArr>
                            <m:eqArrPr>
                              <m:ctrlPr>
                                <a:rPr lang="pt-PT" sz="16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16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𝟏𝟎𝟎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16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16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</m:t>
                                  </m:r>
                                  <m:r>
                                    <a:rPr lang="pt-PT" sz="16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𝟏𝟓</m:t>
                          </m:r>
                        </m:num>
                        <m:den>
                          <m:eqArr>
                            <m:eqArrPr>
                              <m:ctrlPr>
                                <a:rPr lang="pt-PT" sz="16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16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𝟐𝟎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16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16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</m:t>
                                  </m:r>
                                  <m:r>
                                    <a:rPr lang="pt-PT" sz="16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16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pt-PT" sz="1600" b="1" dirty="0">
                  <a:solidFill>
                    <a:srgbClr val="FF0000"/>
                  </a:solidFill>
                  <a:latin typeface="Trebuchet MS" panose="020B0603020202020204" pitchFamily="34" charset="0"/>
                </a:endParaRPr>
              </a:p>
            </p:txBody>
          </p:sp>
        </mc:Choice>
        <mc:Fallback>
          <p:sp>
            <p:nvSpPr>
              <p:cNvPr id="373" name="CaixaDeTexto 3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4732" y="4725144"/>
                <a:ext cx="2520280" cy="753348"/>
              </a:xfrm>
              <a:prstGeom prst="rect">
                <a:avLst/>
              </a:prstGeom>
              <a:blipFill rotWithShape="0">
                <a:blip r:embed="rId5"/>
                <a:stretch>
                  <a:fillRect t="-1613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4" name="Marcador de Posição do Rodapé 37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7380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1" grpId="0"/>
      <p:bldP spid="363" grpId="0"/>
      <p:bldP spid="366" grpId="0"/>
      <p:bldP spid="367" grpId="0"/>
      <p:bldP spid="368" grpId="0"/>
      <p:bldP spid="369" grpId="0"/>
      <p:bldP spid="370" grpId="0"/>
      <p:bldP spid="371" grpId="0"/>
      <p:bldP spid="372" grpId="0"/>
      <p:bldP spid="3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  <p:sp>
        <p:nvSpPr>
          <p:cNvPr id="3" name="Retângulo 2"/>
          <p:cNvSpPr/>
          <p:nvPr/>
        </p:nvSpPr>
        <p:spPr>
          <a:xfrm>
            <a:off x="5158308" y="2060848"/>
            <a:ext cx="264687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9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gradFill flip="none" rotWithShape="1">
                  <a:gsLst>
                    <a:gs pos="0">
                      <a:srgbClr val="0000FF"/>
                    </a:gs>
                    <a:gs pos="46000">
                      <a:srgbClr val="FFC000"/>
                    </a:gs>
                    <a:gs pos="100000">
                      <a:srgbClr val="009900"/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Fim</a:t>
            </a:r>
            <a:endParaRPr lang="pt-PT" sz="9600" b="1" cap="none" spc="0" dirty="0">
              <a:ln w="13462">
                <a:solidFill>
                  <a:schemeClr val="bg1"/>
                </a:solidFill>
                <a:prstDash val="solid"/>
              </a:ln>
              <a:gradFill flip="none" rotWithShape="1">
                <a:gsLst>
                  <a:gs pos="0">
                    <a:srgbClr val="0000FF"/>
                  </a:gs>
                  <a:gs pos="46000">
                    <a:srgbClr val="FFC000"/>
                  </a:gs>
                  <a:gs pos="100000">
                    <a:srgbClr val="009900"/>
                  </a:gs>
                </a:gsLst>
                <a:path path="circle">
                  <a:fillToRect l="50000" t="130000" r="50000" b="-30000"/>
                </a:path>
                <a:tileRect/>
              </a:gra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09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6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699145"/>
              </p:ext>
            </p:extLst>
          </p:nvPr>
        </p:nvGraphicFramePr>
        <p:xfrm>
          <a:off x="1917948" y="1052736"/>
          <a:ext cx="4032250" cy="3657600"/>
        </p:xfrm>
        <a:graphic>
          <a:graphicData uri="http://schemas.openxmlformats.org/drawingml/2006/table">
            <a:tbl>
              <a:tblPr/>
              <a:tblGrid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</a:tblGrid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 Box 674"/>
          <p:cNvSpPr txBox="1">
            <a:spLocks noChangeArrowheads="1"/>
          </p:cNvSpPr>
          <p:nvPr/>
        </p:nvSpPr>
        <p:spPr bwMode="auto">
          <a:xfrm>
            <a:off x="4078188" y="44624"/>
            <a:ext cx="57610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altLang="pt-PT" sz="2400" b="1" dirty="0" smtClean="0">
                <a:latin typeface="Trebuchet MS" panose="020B0603020202020204" pitchFamily="34" charset="0"/>
              </a:rPr>
              <a:t>Dos 100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quadrados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pequenos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quantos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estão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pintados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a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vermelho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?</a:t>
            </a:r>
            <a:endParaRPr lang="en-GB" altLang="pt-PT" sz="2400" b="1" dirty="0">
              <a:latin typeface="Trebuchet MS" panose="020B0603020202020204" pitchFamily="34" charset="0"/>
            </a:endParaRPr>
          </a:p>
        </p:txBody>
      </p:sp>
      <p:sp>
        <p:nvSpPr>
          <p:cNvPr id="4" name="Text Box 675"/>
          <p:cNvSpPr txBox="1">
            <a:spLocks noChangeArrowheads="1"/>
          </p:cNvSpPr>
          <p:nvPr/>
        </p:nvSpPr>
        <p:spPr bwMode="auto">
          <a:xfrm>
            <a:off x="8038082" y="1052736"/>
            <a:ext cx="2736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altLang="pt-PT" sz="3600" b="1" dirty="0">
                <a:latin typeface="Trebuchet MS" panose="020B0603020202020204" pitchFamily="34" charset="0"/>
              </a:rPr>
              <a:t>50</a:t>
            </a:r>
          </a:p>
        </p:txBody>
      </p:sp>
      <p:sp>
        <p:nvSpPr>
          <p:cNvPr id="5" name="Text Box 676"/>
          <p:cNvSpPr txBox="1">
            <a:spLocks noChangeArrowheads="1"/>
          </p:cNvSpPr>
          <p:nvPr/>
        </p:nvSpPr>
        <p:spPr bwMode="auto">
          <a:xfrm>
            <a:off x="7174532" y="1772816"/>
            <a:ext cx="48965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2000" b="1" dirty="0" smtClean="0">
                <a:latin typeface="Trebuchet MS" panose="020B0603020202020204" pitchFamily="34" charset="0"/>
              </a:rPr>
              <a:t>Estão</a:t>
            </a:r>
            <a:r>
              <a:rPr lang="en-GB" altLang="pt-PT" sz="20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000" b="1" dirty="0" smtClean="0">
                <a:latin typeface="Trebuchet MS" panose="020B0603020202020204" pitchFamily="34" charset="0"/>
              </a:rPr>
              <a:t>pintados</a:t>
            </a:r>
            <a:r>
              <a:rPr lang="en-GB" altLang="pt-PT" sz="2000" b="1" dirty="0" smtClean="0">
                <a:latin typeface="Trebuchet MS" panose="020B0603020202020204" pitchFamily="34" charset="0"/>
              </a:rPr>
              <a:t> 50 </a:t>
            </a:r>
            <a:r>
              <a:rPr lang="pt-PT" altLang="pt-PT" sz="2000" b="1" dirty="0" smtClean="0">
                <a:latin typeface="Trebuchet MS" panose="020B0603020202020204" pitchFamily="34" charset="0"/>
              </a:rPr>
              <a:t>quadrados</a:t>
            </a:r>
            <a:r>
              <a:rPr lang="en-GB" altLang="pt-PT" sz="20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000" b="1" dirty="0" smtClean="0">
                <a:latin typeface="Trebuchet MS" panose="020B0603020202020204" pitchFamily="34" charset="0"/>
              </a:rPr>
              <a:t>em</a:t>
            </a:r>
            <a:r>
              <a:rPr lang="en-GB" altLang="pt-PT" sz="2000" b="1" dirty="0" smtClean="0">
                <a:latin typeface="Trebuchet MS" panose="020B0603020202020204" pitchFamily="34" charset="0"/>
              </a:rPr>
              <a:t> 100.</a:t>
            </a:r>
            <a:endParaRPr lang="en-GB" altLang="pt-PT" sz="2000" b="1" dirty="0">
              <a:latin typeface="Trebuchet MS" panose="020B0603020202020204" pitchFamily="34" charset="0"/>
            </a:endParaRPr>
          </a:p>
        </p:txBody>
      </p:sp>
      <p:sp>
        <p:nvSpPr>
          <p:cNvPr id="6" name="Text Box 677"/>
          <p:cNvSpPr txBox="1">
            <a:spLocks noChangeArrowheads="1"/>
          </p:cNvSpPr>
          <p:nvPr/>
        </p:nvSpPr>
        <p:spPr bwMode="auto">
          <a:xfrm>
            <a:off x="7606581" y="3460938"/>
            <a:ext cx="41764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ts val="600"/>
              </a:spcBef>
            </a:pPr>
            <a:r>
              <a:rPr lang="en-GB" altLang="pt-PT" sz="2000" b="1" dirty="0" smtClean="0">
                <a:latin typeface="Trebuchet MS" panose="020B0603020202020204" pitchFamily="34" charset="0"/>
              </a:rPr>
              <a:t>50 </a:t>
            </a:r>
            <a:r>
              <a:rPr lang="pt-PT" altLang="pt-PT" sz="2000" b="1" dirty="0" smtClean="0">
                <a:latin typeface="Trebuchet MS" panose="020B0603020202020204" pitchFamily="34" charset="0"/>
              </a:rPr>
              <a:t>em</a:t>
            </a:r>
            <a:r>
              <a:rPr lang="en-GB" altLang="pt-PT" sz="2000" b="1" dirty="0" smtClean="0">
                <a:latin typeface="Trebuchet MS" panose="020B0603020202020204" pitchFamily="34" charset="0"/>
              </a:rPr>
              <a:t> 100 é </a:t>
            </a:r>
            <a:r>
              <a:rPr lang="pt-PT" altLang="pt-PT" sz="2000" b="1" dirty="0" smtClean="0">
                <a:latin typeface="Trebuchet MS" panose="020B0603020202020204" pitchFamily="34" charset="0"/>
              </a:rPr>
              <a:t>cinquenta</a:t>
            </a:r>
            <a:r>
              <a:rPr lang="en-GB" altLang="pt-PT" sz="2000" b="1" dirty="0" smtClean="0">
                <a:latin typeface="Trebuchet MS" panose="020B0603020202020204" pitchFamily="34" charset="0"/>
              </a:rPr>
              <a:t> por cento</a:t>
            </a:r>
            <a:endParaRPr lang="en-GB" altLang="pt-PT" sz="2000" b="1" dirty="0">
              <a:latin typeface="Trebuchet MS" panose="020B0603020202020204" pitchFamily="34" charset="0"/>
            </a:endParaRPr>
          </a:p>
        </p:txBody>
      </p:sp>
      <p:sp>
        <p:nvSpPr>
          <p:cNvPr id="7" name="Text Box 678"/>
          <p:cNvSpPr txBox="1">
            <a:spLocks noChangeArrowheads="1"/>
          </p:cNvSpPr>
          <p:nvPr/>
        </p:nvSpPr>
        <p:spPr bwMode="auto">
          <a:xfrm>
            <a:off x="8326660" y="3933056"/>
            <a:ext cx="255655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PT" altLang="pt-PT" sz="2000" b="1" dirty="0" smtClean="0">
                <a:latin typeface="Trebuchet MS" panose="020B0603020202020204" pitchFamily="34" charset="0"/>
              </a:rPr>
              <a:t>Escreve</a:t>
            </a:r>
            <a:r>
              <a:rPr lang="en-GB" altLang="pt-PT" sz="2000" b="1" dirty="0" smtClean="0">
                <a:latin typeface="Trebuchet MS" panose="020B0603020202020204" pitchFamily="34" charset="0"/>
              </a:rPr>
              <a:t>-se: </a:t>
            </a:r>
            <a:r>
              <a:rPr lang="en-GB" altLang="pt-PT" sz="3600" b="1" dirty="0" smtClean="0">
                <a:latin typeface="Trebuchet MS" panose="020B0603020202020204" pitchFamily="34" charset="0"/>
              </a:rPr>
              <a:t>50</a:t>
            </a:r>
            <a:r>
              <a:rPr lang="en-GB" altLang="pt-PT" sz="3600" b="1" dirty="0">
                <a:latin typeface="Trebuchet MS" panose="020B0603020202020204" pitchFamily="34" charset="0"/>
              </a:rPr>
              <a:t>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Box 676"/>
              <p:cNvSpPr txBox="1">
                <a:spLocks noChangeArrowheads="1"/>
              </p:cNvSpPr>
              <p:nvPr/>
            </p:nvSpPr>
            <p:spPr bwMode="auto">
              <a:xfrm>
                <a:off x="7174532" y="2420888"/>
                <a:ext cx="4896544" cy="7210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GB" altLang="pt-PT" sz="2000" b="1" dirty="0" smtClean="0">
                    <a:latin typeface="Trebuchet MS" panose="020B0603020202020204" pitchFamily="34" charset="0"/>
                  </a:rPr>
                  <a:t>50 </a:t>
                </a:r>
                <a:r>
                  <a:rPr lang="pt-PT" altLang="pt-PT" sz="2000" b="1" dirty="0" smtClean="0">
                    <a:latin typeface="Trebuchet MS" panose="020B0603020202020204" pitchFamily="34" charset="0"/>
                  </a:rPr>
                  <a:t>em</a:t>
                </a:r>
                <a:r>
                  <a:rPr lang="en-GB" altLang="pt-PT" sz="2000" b="1" dirty="0" smtClean="0">
                    <a:latin typeface="Trebuchet MS" panose="020B0603020202020204" pitchFamily="34" charset="0"/>
                  </a:rPr>
                  <a:t> 100 é a </a:t>
                </a:r>
                <a:r>
                  <a:rPr lang="pt-PT" altLang="pt-PT" sz="2000" b="1" dirty="0" smtClean="0">
                    <a:latin typeface="Trebuchet MS" panose="020B0603020202020204" pitchFamily="34" charset="0"/>
                  </a:rPr>
                  <a:t>fração</a:t>
                </a:r>
                <a:r>
                  <a:rPr lang="en-GB" altLang="pt-PT" sz="2000" b="1" dirty="0" smtClean="0">
                    <a:latin typeface="Trebuchet MS" panose="020B0603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altLang="pt-PT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altLang="pt-PT" sz="2800" b="1" i="1" smtClean="0">
                            <a:latin typeface="Cambria Math" panose="02040503050406030204" pitchFamily="18" charset="0"/>
                          </a:rPr>
                          <m:t>𝟓𝟎</m:t>
                        </m:r>
                      </m:num>
                      <m:den>
                        <m:r>
                          <a:rPr lang="pt-PT" altLang="pt-PT" sz="2800" b="1" i="1" smtClean="0">
                            <a:latin typeface="Cambria Math" panose="02040503050406030204" pitchFamily="18" charset="0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en-GB" altLang="pt-PT" sz="2000" b="1" dirty="0" smtClean="0">
                    <a:latin typeface="Trebuchet MS" panose="020B0603020202020204" pitchFamily="34" charset="0"/>
                  </a:rPr>
                  <a:t>.</a:t>
                </a:r>
                <a:endParaRPr lang="en-GB" altLang="pt-PT" sz="20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8" name="Text Box 6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74532" y="2420888"/>
                <a:ext cx="4896544" cy="72103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 Box 677"/>
          <p:cNvSpPr txBox="1">
            <a:spLocks noChangeArrowheads="1"/>
          </p:cNvSpPr>
          <p:nvPr/>
        </p:nvSpPr>
        <p:spPr bwMode="auto">
          <a:xfrm>
            <a:off x="2494012" y="4941168"/>
            <a:ext cx="9217024" cy="523220"/>
          </a:xfrm>
          <a:prstGeom prst="rect">
            <a:avLst/>
          </a:prstGeom>
          <a:solidFill>
            <a:srgbClr val="FFFF66"/>
          </a:solidFill>
          <a:ln w="76200">
            <a:solidFill>
              <a:srgbClr val="FF99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27000" prst="angle"/>
          </a:sp3d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ts val="600"/>
              </a:spcBef>
            </a:pPr>
            <a:r>
              <a:rPr lang="pt-PT" altLang="pt-PT" sz="2800" b="1" dirty="0" smtClean="0">
                <a:solidFill>
                  <a:srgbClr val="0000FF"/>
                </a:solidFill>
                <a:latin typeface="Trebuchet MS" panose="020B0603020202020204" pitchFamily="34" charset="0"/>
              </a:rPr>
              <a:t>Percentagem</a:t>
            </a:r>
            <a:r>
              <a:rPr lang="pt-PT" altLang="pt-PT" sz="28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8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é um quociente em que o divisor é 100</a:t>
            </a:r>
            <a:r>
              <a:rPr lang="pt-PT" altLang="pt-PT" sz="2800" b="1" dirty="0" smtClean="0">
                <a:latin typeface="Trebuchet MS" panose="020B0603020202020204" pitchFamily="34" charset="0"/>
              </a:rPr>
              <a:t>.</a:t>
            </a:r>
            <a:endParaRPr lang="en-GB" altLang="pt-PT" sz="2800" b="1" dirty="0">
              <a:latin typeface="Trebuchet MS" panose="020B0603020202020204" pitchFamily="34" charset="0"/>
            </a:endParaRPr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 smtClean="0"/>
              <a:t>Prof. José Regala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5601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74"/>
          <p:cNvSpPr txBox="1">
            <a:spLocks noChangeArrowheads="1"/>
          </p:cNvSpPr>
          <p:nvPr/>
        </p:nvSpPr>
        <p:spPr bwMode="auto">
          <a:xfrm>
            <a:off x="1917948" y="44624"/>
            <a:ext cx="101531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pt-PT" altLang="pt-PT" sz="2400" b="1" dirty="0" smtClean="0">
                <a:solidFill>
                  <a:srgbClr val="465562"/>
                </a:solidFill>
                <a:latin typeface="Trebuchet MS" panose="020B0603020202020204" pitchFamily="34" charset="0"/>
              </a:rPr>
              <a:t>Uma percentagem pode ser representada por uma fração (decimal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) ou na forma de dízima</a:t>
            </a:r>
            <a:endParaRPr lang="en-GB" altLang="pt-PT" sz="2400" b="1" dirty="0"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 Box 674"/>
              <p:cNvSpPr txBox="1">
                <a:spLocks noChangeArrowheads="1"/>
              </p:cNvSpPr>
              <p:nvPr/>
            </p:nvSpPr>
            <p:spPr bwMode="auto">
              <a:xfrm>
                <a:off x="1845940" y="1052736"/>
                <a:ext cx="8856984" cy="430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just" eaLnBrk="1" hangingPunct="1">
                  <a:spcBef>
                    <a:spcPct val="50000"/>
                  </a:spcBef>
                  <a:defRPr/>
                </a:pPr>
                <a:r>
                  <a:rPr lang="pt-PT" altLang="pt-PT" sz="2200" b="1" dirty="0" smtClean="0">
                    <a:latin typeface="Trebuchet MS" panose="020B0603020202020204" pitchFamily="34" charset="0"/>
                  </a:rPr>
                  <a:t>Por exemplo: </a:t>
                </a:r>
                <a:r>
                  <a:rPr lang="pt-PT" altLang="pt-PT" sz="2200" b="1" dirty="0" smtClean="0">
                    <a:solidFill>
                      <a:srgbClr val="FF0000"/>
                    </a:solidFill>
                    <a:latin typeface="Trebuchet MS" panose="020B0603020202020204" pitchFamily="34" charset="0"/>
                  </a:rPr>
                  <a:t>6</a:t>
                </a:r>
                <a14:m>
                  <m:oMath xmlns:m="http://schemas.openxmlformats.org/officeDocument/2006/math">
                    <m:r>
                      <a:rPr lang="pt-PT" altLang="pt-PT" sz="2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pt-PT" altLang="pt-PT" sz="2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GB" altLang="pt-PT" sz="2200" b="1" dirty="0" smtClean="0">
                    <a:solidFill>
                      <a:schemeClr val="tx2"/>
                    </a:solidFill>
                    <a:latin typeface="Trebuchet MS" panose="020B0603020202020204" pitchFamily="34" charset="0"/>
                  </a:rPr>
                  <a:t> </a:t>
                </a:r>
                <a:r>
                  <a:rPr lang="en-GB" altLang="pt-PT" sz="2200" b="1" dirty="0" smtClean="0">
                    <a:solidFill>
                      <a:srgbClr val="465562"/>
                    </a:solidFill>
                    <a:latin typeface="Trebuchet MS" panose="020B0603020202020204" pitchFamily="34" charset="0"/>
                  </a:rPr>
                  <a:t>(</a:t>
                </a:r>
                <a:r>
                  <a:rPr lang="pt-PT" altLang="pt-PT" sz="2200" b="1" dirty="0" smtClean="0">
                    <a:solidFill>
                      <a:srgbClr val="465562"/>
                    </a:solidFill>
                    <a:latin typeface="Trebuchet MS" panose="020B0603020202020204" pitchFamily="34" charset="0"/>
                  </a:rPr>
                  <a:t>sessen</a:t>
                </a:r>
                <a:r>
                  <a:rPr lang="pt-PT" altLang="pt-PT" sz="2200" b="1" dirty="0" smtClean="0">
                    <a:solidFill>
                      <a:srgbClr val="465562"/>
                    </a:solidFill>
                    <a:latin typeface="Trebuchet MS" panose="020B0603020202020204" pitchFamily="34" charset="0"/>
                  </a:rPr>
                  <a:t>ta</a:t>
                </a:r>
                <a:r>
                  <a:rPr lang="en-GB" altLang="pt-PT" sz="2200" b="1" dirty="0" smtClean="0">
                    <a:solidFill>
                      <a:srgbClr val="465562"/>
                    </a:solidFill>
                    <a:latin typeface="Trebuchet MS" panose="020B0603020202020204" pitchFamily="34" charset="0"/>
                  </a:rPr>
                  <a:t> por cento </a:t>
                </a:r>
                <a:r>
                  <a:rPr lang="pt-PT" altLang="pt-PT" sz="2200" b="1" dirty="0" smtClean="0">
                    <a:solidFill>
                      <a:srgbClr val="465562"/>
                    </a:solidFill>
                    <a:latin typeface="Trebuchet MS" panose="020B0603020202020204" pitchFamily="34" charset="0"/>
                  </a:rPr>
                  <a:t>ou</a:t>
                </a:r>
                <a:r>
                  <a:rPr lang="en-GB" altLang="pt-PT" sz="2200" b="1" dirty="0" smtClean="0">
                    <a:solidFill>
                      <a:srgbClr val="465562"/>
                    </a:solidFill>
                    <a:latin typeface="Trebuchet MS" panose="020B0603020202020204" pitchFamily="34" charset="0"/>
                  </a:rPr>
                  <a:t> 60 </a:t>
                </a:r>
                <a:r>
                  <a:rPr lang="pt-PT" altLang="pt-PT" sz="2200" b="1" dirty="0" smtClean="0">
                    <a:solidFill>
                      <a:srgbClr val="465562"/>
                    </a:solidFill>
                    <a:latin typeface="Trebuchet MS" panose="020B0603020202020204" pitchFamily="34" charset="0"/>
                  </a:rPr>
                  <a:t>em</a:t>
                </a:r>
                <a:r>
                  <a:rPr lang="en-GB" altLang="pt-PT" sz="2200" b="1" dirty="0" smtClean="0">
                    <a:solidFill>
                      <a:srgbClr val="465562"/>
                    </a:solidFill>
                    <a:latin typeface="Trebuchet MS" panose="020B0603020202020204" pitchFamily="34" charset="0"/>
                  </a:rPr>
                  <a:t> 100)</a:t>
                </a:r>
                <a:endParaRPr lang="en-GB" altLang="pt-PT" sz="2200" b="1" dirty="0">
                  <a:solidFill>
                    <a:srgbClr val="465562"/>
                  </a:solidFill>
                  <a:latin typeface="Trebuchet MS" panose="020B0603020202020204" pitchFamily="34" charset="0"/>
                </a:endParaRPr>
              </a:p>
            </p:txBody>
          </p:sp>
        </mc:Choice>
        <mc:Fallback>
          <p:sp>
            <p:nvSpPr>
              <p:cNvPr id="10" name="Text Box 6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45940" y="1052736"/>
                <a:ext cx="8856984" cy="430887"/>
              </a:xfrm>
              <a:prstGeom prst="rect">
                <a:avLst/>
              </a:prstGeom>
              <a:blipFill rotWithShape="0">
                <a:blip r:embed="rId2"/>
                <a:stretch>
                  <a:fillRect l="-895" t="-11429" b="-2714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 Box 674"/>
          <p:cNvSpPr txBox="1">
            <a:spLocks noChangeArrowheads="1"/>
          </p:cNvSpPr>
          <p:nvPr/>
        </p:nvSpPr>
        <p:spPr bwMode="auto">
          <a:xfrm>
            <a:off x="1845940" y="1700808"/>
            <a:ext cx="633670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  <a:defRPr/>
            </a:pPr>
            <a:r>
              <a:rPr lang="pt-PT" altLang="pt-PT" sz="2200" b="1" dirty="0" smtClean="0">
                <a:latin typeface="Trebuchet MS" panose="020B0603020202020204" pitchFamily="34" charset="0"/>
              </a:rPr>
              <a:t>Vamos representar na forma de fração decimal</a:t>
            </a:r>
            <a:endParaRPr lang="en-GB" altLang="pt-PT" sz="24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Text Box 674"/>
          <p:cNvSpPr txBox="1">
            <a:spLocks noChangeArrowheads="1"/>
          </p:cNvSpPr>
          <p:nvPr/>
        </p:nvSpPr>
        <p:spPr bwMode="auto">
          <a:xfrm>
            <a:off x="1845940" y="2462992"/>
            <a:ext cx="525658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  <a:defRPr/>
            </a:pPr>
            <a:r>
              <a:rPr lang="pt-PT" altLang="pt-PT" sz="2200" b="1" dirty="0" smtClean="0">
                <a:latin typeface="Trebuchet MS" panose="020B0603020202020204" pitchFamily="34" charset="0"/>
              </a:rPr>
              <a:t>Podemos simplificar a fração decimal (escrever a fração irredutível)</a:t>
            </a:r>
            <a:endParaRPr lang="en-GB" altLang="pt-PT" sz="24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Text Box 674"/>
          <p:cNvSpPr txBox="1">
            <a:spLocks noChangeArrowheads="1"/>
          </p:cNvSpPr>
          <p:nvPr/>
        </p:nvSpPr>
        <p:spPr bwMode="auto">
          <a:xfrm>
            <a:off x="1845940" y="3717032"/>
            <a:ext cx="799288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  <a:defRPr/>
            </a:pPr>
            <a:r>
              <a:rPr lang="pt-PT" altLang="pt-PT" sz="2200" b="1" dirty="0" smtClean="0">
                <a:latin typeface="Trebuchet MS" panose="020B0603020202020204" pitchFamily="34" charset="0"/>
              </a:rPr>
              <a:t>Representar em numeral decimal a partir da fração decimal</a:t>
            </a:r>
            <a:endParaRPr lang="en-GB" altLang="pt-PT" sz="22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aixaDeTexto 13"/>
              <p:cNvSpPr txBox="1"/>
              <p:nvPr/>
            </p:nvSpPr>
            <p:spPr>
              <a:xfrm>
                <a:off x="8255111" y="1626308"/>
                <a:ext cx="591509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</m:num>
                        <m:den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pt-PT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CaixaDeTexto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5111" y="1626308"/>
                <a:ext cx="591509" cy="520399"/>
              </a:xfrm>
              <a:prstGeom prst="rect">
                <a:avLst/>
              </a:prstGeom>
              <a:blipFill rotWithShape="0">
                <a:blip r:embed="rId3"/>
                <a:stretch>
                  <a:fillRect t="-2353" b="-3529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CaixaDeTexto 16"/>
              <p:cNvSpPr txBox="1"/>
              <p:nvPr/>
            </p:nvSpPr>
            <p:spPr>
              <a:xfrm>
                <a:off x="7228046" y="2509770"/>
                <a:ext cx="2421304" cy="80220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</m:num>
                        <m:den>
                          <m:eqArr>
                            <m:eqArrPr>
                              <m:ctrlPr>
                                <a:rPr lang="pt-PT" sz="20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20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𝟏𝟎𝟎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20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20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</m:t>
                                  </m:r>
                                  <m:r>
                                    <a:rPr lang="pt-PT" sz="20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𝟏𝟎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𝟔</m:t>
                          </m:r>
                        </m:num>
                        <m:den>
                          <m:eqArr>
                            <m:eqArrPr>
                              <m:ctrlPr>
                                <a:rPr lang="pt-PT" sz="20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20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  <m:r>
                                <a:rPr lang="pt-PT" sz="20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20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20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</m:t>
                                  </m:r>
                                  <m:r>
                                    <a:rPr lang="pt-PT" sz="20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pt-PT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CaixaDeTexto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8046" y="2509770"/>
                <a:ext cx="2421304" cy="802207"/>
              </a:xfrm>
              <a:prstGeom prst="rect">
                <a:avLst/>
              </a:prstGeom>
              <a:blipFill rotWithShape="0">
                <a:blip r:embed="rId4"/>
                <a:stretch>
                  <a:fillRect t="-4580" b="-2290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CaixaDeTexto 17"/>
              <p:cNvSpPr txBox="1"/>
              <p:nvPr/>
            </p:nvSpPr>
            <p:spPr>
              <a:xfrm>
                <a:off x="9838828" y="3645024"/>
                <a:ext cx="2311915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𝟔𝟎</m:t>
                          </m:r>
                        </m:num>
                        <m:den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𝟔𝟎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𝒐𝒖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𝟔</m:t>
                      </m:r>
                    </m:oMath>
                  </m:oMathPara>
                </a14:m>
                <a:endParaRPr lang="pt-PT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CaixaDeTexto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8828" y="3645024"/>
                <a:ext cx="2311915" cy="520399"/>
              </a:xfrm>
              <a:prstGeom prst="rect">
                <a:avLst/>
              </a:prstGeom>
              <a:blipFill rotWithShape="0">
                <a:blip r:embed="rId5"/>
                <a:stretch>
                  <a:fillRect t="-2353" b="-3529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 Box 674"/>
          <p:cNvSpPr txBox="1">
            <a:spLocks noChangeArrowheads="1"/>
          </p:cNvSpPr>
          <p:nvPr/>
        </p:nvSpPr>
        <p:spPr bwMode="auto">
          <a:xfrm>
            <a:off x="1845940" y="4797152"/>
            <a:ext cx="842493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  <a:defRPr/>
            </a:pPr>
            <a:r>
              <a:rPr lang="pt-PT" altLang="pt-PT" sz="2200" b="1" dirty="0" smtClean="0">
                <a:latin typeface="Trebuchet MS" panose="020B0603020202020204" pitchFamily="34" charset="0"/>
              </a:rPr>
              <a:t>Representar em numeral decimal a partir da fração irredutível</a:t>
            </a:r>
            <a:endParaRPr lang="en-GB" altLang="pt-PT" sz="22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CaixaDeTexto 19"/>
              <p:cNvSpPr txBox="1"/>
              <p:nvPr/>
            </p:nvSpPr>
            <p:spPr>
              <a:xfrm>
                <a:off x="10198868" y="4725144"/>
                <a:ext cx="1907573" cy="4683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pt-P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</m:t>
                      </m:r>
                      <m:r>
                        <a:rPr lang="pt-P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pt-P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𝟓</m:t>
                      </m:r>
                      <m:r>
                        <a:rPr lang="pt-P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pt-P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pt-PT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𝟔𝟎</m:t>
                      </m:r>
                    </m:oMath>
                  </m:oMathPara>
                </a14:m>
                <a:endParaRPr lang="pt-PT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CaixaDeTexto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8868" y="4725144"/>
                <a:ext cx="1907573" cy="468398"/>
              </a:xfrm>
              <a:prstGeom prst="rect">
                <a:avLst/>
              </a:prstGeom>
              <a:blipFill rotWithShape="0">
                <a:blip r:embed="rId6"/>
                <a:stretch>
                  <a:fillRect t="-2597" b="-2597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Marcador de Posição do Rodapé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78203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14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039797"/>
              </p:ext>
            </p:extLst>
          </p:nvPr>
        </p:nvGraphicFramePr>
        <p:xfrm>
          <a:off x="2062162" y="1196752"/>
          <a:ext cx="4032250" cy="3657600"/>
        </p:xfrm>
        <a:graphic>
          <a:graphicData uri="http://schemas.openxmlformats.org/drawingml/2006/table">
            <a:tbl>
              <a:tblPr/>
              <a:tblGrid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</a:tblGrid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 Box 125"/>
          <p:cNvSpPr txBox="1">
            <a:spLocks noChangeArrowheads="1"/>
          </p:cNvSpPr>
          <p:nvPr/>
        </p:nvSpPr>
        <p:spPr bwMode="auto">
          <a:xfrm>
            <a:off x="4294212" y="116632"/>
            <a:ext cx="57610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altLang="pt-PT" sz="2400" b="1" dirty="0" smtClean="0">
                <a:latin typeface="Trebuchet MS" panose="020B0603020202020204" pitchFamily="34" charset="0"/>
              </a:rPr>
              <a:t>Dos 100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quadrados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pequenos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quantos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estão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pintados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a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vermelho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?</a:t>
            </a:r>
            <a:endParaRPr lang="en-GB" altLang="pt-PT" sz="2400" b="1" dirty="0">
              <a:latin typeface="Trebuchet MS" panose="020B0603020202020204" pitchFamily="34" charset="0"/>
            </a:endParaRPr>
          </a:p>
        </p:txBody>
      </p:sp>
      <p:sp>
        <p:nvSpPr>
          <p:cNvPr id="4" name="Text Box 126"/>
          <p:cNvSpPr txBox="1">
            <a:spLocks noChangeArrowheads="1"/>
          </p:cNvSpPr>
          <p:nvPr/>
        </p:nvSpPr>
        <p:spPr bwMode="auto">
          <a:xfrm>
            <a:off x="7786327" y="1039547"/>
            <a:ext cx="2736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altLang="pt-PT" sz="3600" b="1" dirty="0">
                <a:latin typeface="Trebuchet MS" panose="020B0603020202020204" pitchFamily="34" charset="0"/>
              </a:rPr>
              <a:t>10</a:t>
            </a:r>
          </a:p>
        </p:txBody>
      </p:sp>
      <p:sp>
        <p:nvSpPr>
          <p:cNvPr id="5" name="Text Box 127"/>
          <p:cNvSpPr txBox="1">
            <a:spLocks noChangeArrowheads="1"/>
          </p:cNvSpPr>
          <p:nvPr/>
        </p:nvSpPr>
        <p:spPr bwMode="auto">
          <a:xfrm>
            <a:off x="6382444" y="1772816"/>
            <a:ext cx="55446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2400" b="1" dirty="0" smtClean="0">
                <a:latin typeface="Trebuchet MS" panose="020B0603020202020204" pitchFamily="34" charset="0"/>
              </a:rPr>
              <a:t>Estão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pintados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10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quadrados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em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100.</a:t>
            </a:r>
            <a:endParaRPr lang="en-GB" altLang="pt-PT" sz="2400" b="1" dirty="0"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128"/>
              <p:cNvSpPr txBox="1">
                <a:spLocks noChangeArrowheads="1"/>
              </p:cNvSpPr>
              <p:nvPr/>
            </p:nvSpPr>
            <p:spPr bwMode="auto">
              <a:xfrm>
                <a:off x="6959017" y="2438275"/>
                <a:ext cx="4391470" cy="7146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pt-PT" altLang="pt-PT" sz="2400" b="1" dirty="0" smtClean="0">
                    <a:latin typeface="Trebuchet MS" panose="020B0603020202020204" pitchFamily="34" charset="0"/>
                  </a:rPr>
                  <a:t>Na forma de fração: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PT" altLang="pt-PT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altLang="pt-PT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num>
                      <m:den>
                        <m:r>
                          <a:rPr lang="pt-PT" altLang="pt-PT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𝟏𝟎𝟎</m:t>
                        </m:r>
                      </m:den>
                    </m:f>
                  </m:oMath>
                </a14:m>
                <a:endParaRPr lang="pt-PT" altLang="pt-PT" sz="28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6" name="Text Box 1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59017" y="2438275"/>
                <a:ext cx="4391470" cy="714683"/>
              </a:xfrm>
              <a:prstGeom prst="rect">
                <a:avLst/>
              </a:prstGeom>
              <a:blipFill rotWithShape="0">
                <a:blip r:embed="rId2"/>
                <a:stretch>
                  <a:fillRect b="-256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 Box 128"/>
          <p:cNvSpPr txBox="1">
            <a:spLocks noChangeArrowheads="1"/>
          </p:cNvSpPr>
          <p:nvPr/>
        </p:nvSpPr>
        <p:spPr bwMode="auto">
          <a:xfrm>
            <a:off x="6985498" y="3446030"/>
            <a:ext cx="439147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2400" b="1" dirty="0" smtClean="0">
                <a:latin typeface="Trebuchet MS" panose="020B0603020202020204" pitchFamily="34" charset="0"/>
              </a:rPr>
              <a:t>Na forma de dízima: </a:t>
            </a:r>
            <a:r>
              <a:rPr lang="pt-PT" altLang="pt-PT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0,1</a:t>
            </a:r>
            <a:endParaRPr lang="pt-PT" altLang="pt-PT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Text Box 128"/>
          <p:cNvSpPr txBox="1">
            <a:spLocks noChangeArrowheads="1"/>
          </p:cNvSpPr>
          <p:nvPr/>
        </p:nvSpPr>
        <p:spPr bwMode="auto">
          <a:xfrm>
            <a:off x="6959017" y="4365104"/>
            <a:ext cx="439147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2400" b="1" dirty="0" smtClean="0">
                <a:latin typeface="Trebuchet MS" panose="020B0603020202020204" pitchFamily="34" charset="0"/>
              </a:rPr>
              <a:t>Em percentagem: </a:t>
            </a:r>
            <a:r>
              <a:rPr lang="pt-PT" altLang="pt-PT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10%</a:t>
            </a:r>
            <a:endParaRPr lang="pt-PT" altLang="pt-PT" sz="28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Marcador de Posição do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1224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302256"/>
              </p:ext>
            </p:extLst>
          </p:nvPr>
        </p:nvGraphicFramePr>
        <p:xfrm>
          <a:off x="1989956" y="1196752"/>
          <a:ext cx="4032250" cy="3657600"/>
        </p:xfrm>
        <a:graphic>
          <a:graphicData uri="http://schemas.openxmlformats.org/drawingml/2006/table">
            <a:tbl>
              <a:tblPr/>
              <a:tblGrid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</a:tblGrid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 Box 125"/>
          <p:cNvSpPr txBox="1">
            <a:spLocks noChangeArrowheads="1"/>
          </p:cNvSpPr>
          <p:nvPr/>
        </p:nvSpPr>
        <p:spPr bwMode="auto">
          <a:xfrm>
            <a:off x="4150196" y="44624"/>
            <a:ext cx="57610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altLang="pt-PT" sz="2400" b="1" dirty="0" smtClean="0">
                <a:latin typeface="Trebuchet MS" panose="020B0603020202020204" pitchFamily="34" charset="0"/>
              </a:rPr>
              <a:t>Dos 100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quadrados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pequenos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quantos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estão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pintados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a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vermelho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?</a:t>
            </a:r>
            <a:endParaRPr lang="en-GB" altLang="pt-PT" sz="2400" b="1" dirty="0">
              <a:latin typeface="Trebuchet MS" panose="020B0603020202020204" pitchFamily="34" charset="0"/>
            </a:endParaRPr>
          </a:p>
        </p:txBody>
      </p:sp>
      <p:sp>
        <p:nvSpPr>
          <p:cNvPr id="4" name="Text Box 126"/>
          <p:cNvSpPr txBox="1">
            <a:spLocks noChangeArrowheads="1"/>
          </p:cNvSpPr>
          <p:nvPr/>
        </p:nvSpPr>
        <p:spPr bwMode="auto">
          <a:xfrm>
            <a:off x="7822034" y="836712"/>
            <a:ext cx="2736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altLang="pt-PT" sz="3600" b="1" dirty="0">
                <a:latin typeface="Trebuchet MS" panose="020B0603020202020204" pitchFamily="34" charset="0"/>
              </a:rPr>
              <a:t>5</a:t>
            </a:r>
          </a:p>
        </p:txBody>
      </p:sp>
      <p:sp>
        <p:nvSpPr>
          <p:cNvPr id="5" name="Text Box 127"/>
          <p:cNvSpPr txBox="1">
            <a:spLocks noChangeArrowheads="1"/>
          </p:cNvSpPr>
          <p:nvPr/>
        </p:nvSpPr>
        <p:spPr bwMode="auto">
          <a:xfrm>
            <a:off x="6238130" y="1484784"/>
            <a:ext cx="59046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2400" b="1" dirty="0" smtClean="0">
                <a:latin typeface="Trebuchet MS" panose="020B0603020202020204" pitchFamily="34" charset="0"/>
              </a:rPr>
              <a:t>Estão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pintados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5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quadrados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em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100.</a:t>
            </a:r>
            <a:endParaRPr lang="en-GB" altLang="pt-PT" sz="2400" b="1" dirty="0">
              <a:latin typeface="Trebuchet MS" panose="020B0603020202020204" pitchFamily="34" charset="0"/>
            </a:endParaRPr>
          </a:p>
        </p:txBody>
      </p:sp>
      <p:sp>
        <p:nvSpPr>
          <p:cNvPr id="8" name="Text Box 127"/>
          <p:cNvSpPr txBox="1">
            <a:spLocks noChangeArrowheads="1"/>
          </p:cNvSpPr>
          <p:nvPr/>
        </p:nvSpPr>
        <p:spPr bwMode="auto">
          <a:xfrm>
            <a:off x="6238428" y="2060848"/>
            <a:ext cx="59046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2000" b="1" dirty="0" smtClean="0">
                <a:latin typeface="Trebuchet MS" panose="020B0603020202020204" pitchFamily="34" charset="0"/>
              </a:rPr>
              <a:t>Vamos representar na forma de fração.</a:t>
            </a:r>
            <a:endParaRPr lang="en-GB" altLang="pt-PT" sz="2000" b="1" dirty="0"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Box 127"/>
              <p:cNvSpPr txBox="1">
                <a:spLocks noChangeArrowheads="1"/>
              </p:cNvSpPr>
              <p:nvPr/>
            </p:nvSpPr>
            <p:spPr bwMode="auto">
              <a:xfrm>
                <a:off x="8758559" y="2492896"/>
                <a:ext cx="863798" cy="7352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altLang="pt-PT" sz="2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altLang="pt-PT" sz="2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pt-PT" altLang="pt-PT" sz="2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GB" altLang="pt-PT" sz="2200" b="1" dirty="0">
                  <a:solidFill>
                    <a:srgbClr val="FF0000"/>
                  </a:solidFill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9" name="Text Box 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758559" y="2492896"/>
                <a:ext cx="863798" cy="73520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 Box 128"/>
          <p:cNvSpPr txBox="1">
            <a:spLocks noChangeArrowheads="1"/>
          </p:cNvSpPr>
          <p:nvPr/>
        </p:nvSpPr>
        <p:spPr bwMode="auto">
          <a:xfrm>
            <a:off x="6094412" y="3284984"/>
            <a:ext cx="59766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2000" b="1" dirty="0" smtClean="0">
                <a:latin typeface="Trebuchet MS" panose="020B0603020202020204" pitchFamily="34" charset="0"/>
              </a:rPr>
              <a:t>Vamos representar na forma de numeral decimal.</a:t>
            </a:r>
            <a:endParaRPr lang="pt-PT" altLang="pt-PT" sz="2000" b="1" dirty="0">
              <a:latin typeface="Trebuchet MS" panose="020B0603020202020204" pitchFamily="34" charset="0"/>
            </a:endParaRPr>
          </a:p>
        </p:txBody>
      </p:sp>
      <p:sp>
        <p:nvSpPr>
          <p:cNvPr id="11" name="Text Box 127"/>
          <p:cNvSpPr txBox="1">
            <a:spLocks noChangeArrowheads="1"/>
          </p:cNvSpPr>
          <p:nvPr/>
        </p:nvSpPr>
        <p:spPr bwMode="auto">
          <a:xfrm>
            <a:off x="8758708" y="3989943"/>
            <a:ext cx="8637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pt-PT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0,05</a:t>
            </a:r>
            <a:endParaRPr lang="en-GB" altLang="pt-PT" sz="24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Text Box 127"/>
          <p:cNvSpPr txBox="1">
            <a:spLocks noChangeArrowheads="1"/>
          </p:cNvSpPr>
          <p:nvPr/>
        </p:nvSpPr>
        <p:spPr bwMode="auto">
          <a:xfrm>
            <a:off x="6238428" y="4613066"/>
            <a:ext cx="59046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2000" b="1" dirty="0" smtClean="0">
                <a:latin typeface="Trebuchet MS" panose="020B0603020202020204" pitchFamily="34" charset="0"/>
              </a:rPr>
              <a:t>Vamos representar em percentagem.</a:t>
            </a:r>
            <a:endParaRPr lang="en-GB" altLang="pt-PT" sz="2000" b="1" dirty="0">
              <a:latin typeface="Trebuchet MS" panose="020B0603020202020204" pitchFamily="34" charset="0"/>
            </a:endParaRPr>
          </a:p>
        </p:txBody>
      </p:sp>
      <p:sp>
        <p:nvSpPr>
          <p:cNvPr id="13" name="Text Box 127"/>
          <p:cNvSpPr txBox="1">
            <a:spLocks noChangeArrowheads="1"/>
          </p:cNvSpPr>
          <p:nvPr/>
        </p:nvSpPr>
        <p:spPr bwMode="auto">
          <a:xfrm>
            <a:off x="8758708" y="5055567"/>
            <a:ext cx="86379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pt-PT" sz="24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5%</a:t>
            </a:r>
            <a:endParaRPr lang="en-GB" altLang="pt-PT" sz="24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80650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019703"/>
              </p:ext>
            </p:extLst>
          </p:nvPr>
        </p:nvGraphicFramePr>
        <p:xfrm>
          <a:off x="1917948" y="692696"/>
          <a:ext cx="4032250" cy="3657600"/>
        </p:xfrm>
        <a:graphic>
          <a:graphicData uri="http://schemas.openxmlformats.org/drawingml/2006/table">
            <a:tbl>
              <a:tblPr/>
              <a:tblGrid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  <a:gridCol w="403225"/>
              </a:tblGrid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 Box 125"/>
          <p:cNvSpPr txBox="1">
            <a:spLocks noChangeArrowheads="1"/>
          </p:cNvSpPr>
          <p:nvPr/>
        </p:nvSpPr>
        <p:spPr bwMode="auto">
          <a:xfrm>
            <a:off x="1917948" y="44624"/>
            <a:ext cx="1015312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GB" altLang="pt-PT" sz="2400" b="1" dirty="0" smtClean="0">
                <a:latin typeface="Trebuchet MS" panose="020B0603020202020204" pitchFamily="34" charset="0"/>
              </a:rPr>
              <a:t>Dos 100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quadrados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pequenos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quantos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estão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pintados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a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vermelho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?</a:t>
            </a:r>
            <a:endParaRPr lang="en-GB" altLang="pt-PT" sz="2400" b="1" dirty="0">
              <a:latin typeface="Trebuchet MS" panose="020B0603020202020204" pitchFamily="34" charset="0"/>
            </a:endParaRPr>
          </a:p>
        </p:txBody>
      </p:sp>
      <p:sp>
        <p:nvSpPr>
          <p:cNvPr id="5" name="Text Box 127"/>
          <p:cNvSpPr txBox="1">
            <a:spLocks noChangeArrowheads="1"/>
          </p:cNvSpPr>
          <p:nvPr/>
        </p:nvSpPr>
        <p:spPr bwMode="auto">
          <a:xfrm>
            <a:off x="6022404" y="836712"/>
            <a:ext cx="60486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2400" b="1" dirty="0" smtClean="0">
                <a:latin typeface="Trebuchet MS" panose="020B0603020202020204" pitchFamily="34" charset="0"/>
              </a:rPr>
              <a:t>Estão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pintados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83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quadrados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</a:t>
            </a:r>
            <a:r>
              <a:rPr lang="pt-PT" altLang="pt-PT" sz="2400" b="1" dirty="0" smtClean="0">
                <a:latin typeface="Trebuchet MS" panose="020B0603020202020204" pitchFamily="34" charset="0"/>
              </a:rPr>
              <a:t>em</a:t>
            </a:r>
            <a:r>
              <a:rPr lang="en-GB" altLang="pt-PT" sz="2400" b="1" dirty="0" smtClean="0">
                <a:latin typeface="Trebuchet MS" panose="020B0603020202020204" pitchFamily="34" charset="0"/>
              </a:rPr>
              <a:t> 100.</a:t>
            </a:r>
            <a:endParaRPr lang="en-GB" altLang="pt-PT" sz="2400" b="1" dirty="0">
              <a:latin typeface="Trebuchet MS" panose="020B0603020202020204" pitchFamily="34" charset="0"/>
            </a:endParaRPr>
          </a:p>
        </p:txBody>
      </p:sp>
      <p:sp>
        <p:nvSpPr>
          <p:cNvPr id="8" name="Text Box 127"/>
          <p:cNvSpPr txBox="1">
            <a:spLocks noChangeArrowheads="1"/>
          </p:cNvSpPr>
          <p:nvPr/>
        </p:nvSpPr>
        <p:spPr bwMode="auto">
          <a:xfrm>
            <a:off x="6382444" y="1772816"/>
            <a:ext cx="2592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2800" b="1" dirty="0" smtClean="0">
                <a:latin typeface="Trebuchet MS" panose="020B0603020202020204" pitchFamily="34" charset="0"/>
              </a:rPr>
              <a:t>Fração</a:t>
            </a:r>
            <a:endParaRPr lang="en-GB" altLang="pt-PT" sz="2800" b="1" dirty="0"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Box 127"/>
              <p:cNvSpPr txBox="1">
                <a:spLocks noChangeArrowheads="1"/>
              </p:cNvSpPr>
              <p:nvPr/>
            </p:nvSpPr>
            <p:spPr bwMode="auto">
              <a:xfrm>
                <a:off x="9478788" y="1628800"/>
                <a:ext cx="2592288" cy="7838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altLang="pt-PT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altLang="pt-PT" sz="2400" b="1" i="1" smtClean="0">
                              <a:latin typeface="Cambria Math" panose="02040503050406030204" pitchFamily="18" charset="0"/>
                            </a:rPr>
                            <m:t>𝟖𝟑</m:t>
                          </m:r>
                        </m:num>
                        <m:den>
                          <m:r>
                            <a:rPr lang="pt-PT" altLang="pt-PT" sz="2400" b="1" i="1" smtClean="0"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GB" altLang="pt-PT" sz="24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9" name="Text Box 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78788" y="1628800"/>
                <a:ext cx="2592288" cy="78380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 Box 127"/>
          <p:cNvSpPr txBox="1">
            <a:spLocks noChangeArrowheads="1"/>
          </p:cNvSpPr>
          <p:nvPr/>
        </p:nvSpPr>
        <p:spPr bwMode="auto">
          <a:xfrm>
            <a:off x="6382444" y="2852936"/>
            <a:ext cx="2592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2800" b="1" dirty="0" smtClean="0">
                <a:latin typeface="Trebuchet MS" panose="020B0603020202020204" pitchFamily="34" charset="0"/>
              </a:rPr>
              <a:t>Dízima</a:t>
            </a:r>
            <a:endParaRPr lang="en-GB" altLang="pt-PT" sz="2800" b="1" dirty="0">
              <a:latin typeface="Trebuchet MS" panose="020B0603020202020204" pitchFamily="34" charset="0"/>
            </a:endParaRPr>
          </a:p>
        </p:txBody>
      </p:sp>
      <p:sp>
        <p:nvSpPr>
          <p:cNvPr id="11" name="Text Box 127"/>
          <p:cNvSpPr txBox="1">
            <a:spLocks noChangeArrowheads="1"/>
          </p:cNvSpPr>
          <p:nvPr/>
        </p:nvSpPr>
        <p:spPr bwMode="auto">
          <a:xfrm>
            <a:off x="9478788" y="2895327"/>
            <a:ext cx="2592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pt-PT" sz="2400" b="1" dirty="0" smtClean="0">
                <a:latin typeface="Trebuchet MS" panose="020B0603020202020204" pitchFamily="34" charset="0"/>
              </a:rPr>
              <a:t>0,83</a:t>
            </a:r>
            <a:endParaRPr lang="en-GB" altLang="pt-PT" sz="2400" b="1" dirty="0">
              <a:latin typeface="Trebuchet MS" panose="020B0603020202020204" pitchFamily="34" charset="0"/>
            </a:endParaRPr>
          </a:p>
        </p:txBody>
      </p:sp>
      <p:sp>
        <p:nvSpPr>
          <p:cNvPr id="13" name="Text Box 127"/>
          <p:cNvSpPr txBox="1">
            <a:spLocks noChangeArrowheads="1"/>
          </p:cNvSpPr>
          <p:nvPr/>
        </p:nvSpPr>
        <p:spPr bwMode="auto">
          <a:xfrm>
            <a:off x="6382444" y="3717032"/>
            <a:ext cx="25922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PT" altLang="pt-PT" sz="2800" b="1" dirty="0" smtClean="0">
                <a:latin typeface="Trebuchet MS" panose="020B0603020202020204" pitchFamily="34" charset="0"/>
              </a:rPr>
              <a:t>Percentagem</a:t>
            </a:r>
            <a:endParaRPr lang="en-GB" altLang="pt-PT" sz="2800" b="1" dirty="0">
              <a:latin typeface="Trebuchet MS" panose="020B0603020202020204" pitchFamily="34" charset="0"/>
            </a:endParaRPr>
          </a:p>
        </p:txBody>
      </p:sp>
      <p:sp>
        <p:nvSpPr>
          <p:cNvPr id="14" name="Text Box 127"/>
          <p:cNvSpPr txBox="1">
            <a:spLocks noChangeArrowheads="1"/>
          </p:cNvSpPr>
          <p:nvPr/>
        </p:nvSpPr>
        <p:spPr bwMode="auto">
          <a:xfrm>
            <a:off x="9478788" y="3789040"/>
            <a:ext cx="2592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pt-PT" sz="2400" b="1" dirty="0" smtClean="0">
                <a:latin typeface="Trebuchet MS" panose="020B0603020202020204" pitchFamily="34" charset="0"/>
              </a:rPr>
              <a:t>83%</a:t>
            </a:r>
            <a:endParaRPr lang="en-GB" altLang="pt-PT" sz="2400" b="1" dirty="0"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Box 127"/>
              <p:cNvSpPr txBox="1">
                <a:spLocks noChangeArrowheads="1"/>
              </p:cNvSpPr>
              <p:nvPr/>
            </p:nvSpPr>
            <p:spPr bwMode="auto">
              <a:xfrm>
                <a:off x="5086300" y="4615447"/>
                <a:ext cx="936104" cy="9017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altLang="pt-PT" sz="2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altLang="pt-PT" sz="2800" b="1" i="1" smtClean="0">
                              <a:latin typeface="Cambria Math" panose="02040503050406030204" pitchFamily="18" charset="0"/>
                            </a:rPr>
                            <m:t>𝟖𝟑</m:t>
                          </m:r>
                        </m:num>
                        <m:den>
                          <m:r>
                            <a:rPr lang="pt-PT" altLang="pt-PT" sz="2800" b="1" i="1" smtClean="0"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GB" altLang="pt-PT" sz="28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16" name="Text Box 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86300" y="4615447"/>
                <a:ext cx="936104" cy="90178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 Box 127"/>
              <p:cNvSpPr txBox="1">
                <a:spLocks noChangeArrowheads="1"/>
              </p:cNvSpPr>
              <p:nvPr/>
            </p:nvSpPr>
            <p:spPr bwMode="auto">
              <a:xfrm>
                <a:off x="6382444" y="4797152"/>
                <a:ext cx="936104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altLang="pt-PT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altLang="pt-PT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pt-PT" altLang="pt-PT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pt-PT" altLang="pt-PT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𝟖𝟑</m:t>
                      </m:r>
                    </m:oMath>
                  </m:oMathPara>
                </a14:m>
                <a:endParaRPr lang="en-GB" altLang="pt-PT" sz="28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18" name="Text Box 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82444" y="4797152"/>
                <a:ext cx="936104" cy="523220"/>
              </a:xfrm>
              <a:prstGeom prst="rect">
                <a:avLst/>
              </a:prstGeom>
              <a:blipFill rotWithShape="0">
                <a:blip r:embed="rId4"/>
                <a:stretch>
                  <a:fillRect l="-13636" r="-129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 Box 127"/>
              <p:cNvSpPr txBox="1">
                <a:spLocks noChangeArrowheads="1"/>
              </p:cNvSpPr>
              <p:nvPr/>
            </p:nvSpPr>
            <p:spPr bwMode="auto">
              <a:xfrm>
                <a:off x="7750596" y="4797152"/>
                <a:ext cx="936104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altLang="pt-PT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altLang="pt-PT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𝟖𝟑</m:t>
                      </m:r>
                      <m:r>
                        <a:rPr lang="pt-PT" altLang="pt-PT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en-GB" altLang="pt-PT" sz="28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19" name="Text Box 1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50596" y="4797152"/>
                <a:ext cx="936104" cy="523220"/>
              </a:xfrm>
              <a:prstGeom prst="rect">
                <a:avLst/>
              </a:prstGeom>
              <a:blipFill rotWithShape="0">
                <a:blip r:embed="rId5"/>
                <a:stretch>
                  <a:fillRect l="-11688" r="-194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6186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  <p:bldP spid="10" grpId="0"/>
      <p:bldP spid="11" grpId="0"/>
      <p:bldP spid="13" grpId="0"/>
      <p:bldP spid="14" grpId="0"/>
      <p:bldP spid="16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10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317558"/>
              </p:ext>
            </p:extLst>
          </p:nvPr>
        </p:nvGraphicFramePr>
        <p:xfrm>
          <a:off x="2205980" y="503312"/>
          <a:ext cx="2376488" cy="2133600"/>
        </p:xfrm>
        <a:graphic>
          <a:graphicData uri="http://schemas.openxmlformats.org/drawingml/2006/table">
            <a:tbl>
              <a:tblPr/>
              <a:tblGrid>
                <a:gridCol w="238125"/>
                <a:gridCol w="236538"/>
                <a:gridCol w="239712"/>
                <a:gridCol w="236538"/>
                <a:gridCol w="238125"/>
                <a:gridCol w="236537"/>
                <a:gridCol w="238125"/>
                <a:gridCol w="238125"/>
                <a:gridCol w="238125"/>
                <a:gridCol w="236538"/>
              </a:tblGrid>
              <a:tr h="21336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Text Box 676"/>
          <p:cNvSpPr txBox="1">
            <a:spLocks noChangeArrowheads="1"/>
          </p:cNvSpPr>
          <p:nvPr/>
        </p:nvSpPr>
        <p:spPr bwMode="auto">
          <a:xfrm>
            <a:off x="1773932" y="395953"/>
            <a:ext cx="396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pt-PT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rPr>
              <a:t>1)</a:t>
            </a:r>
          </a:p>
        </p:txBody>
      </p:sp>
      <p:graphicFrame>
        <p:nvGraphicFramePr>
          <p:cNvPr id="30" name="Group 10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925921"/>
              </p:ext>
            </p:extLst>
          </p:nvPr>
        </p:nvGraphicFramePr>
        <p:xfrm>
          <a:off x="7534572" y="476672"/>
          <a:ext cx="2376488" cy="2133600"/>
        </p:xfrm>
        <a:graphic>
          <a:graphicData uri="http://schemas.openxmlformats.org/drawingml/2006/table">
            <a:tbl>
              <a:tblPr/>
              <a:tblGrid>
                <a:gridCol w="238125"/>
                <a:gridCol w="236538"/>
                <a:gridCol w="246062"/>
                <a:gridCol w="230188"/>
                <a:gridCol w="238125"/>
                <a:gridCol w="236537"/>
                <a:gridCol w="238125"/>
                <a:gridCol w="238125"/>
                <a:gridCol w="238125"/>
                <a:gridCol w="236538"/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Group 10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493425"/>
              </p:ext>
            </p:extLst>
          </p:nvPr>
        </p:nvGraphicFramePr>
        <p:xfrm>
          <a:off x="2205980" y="3284984"/>
          <a:ext cx="2376487" cy="2133600"/>
        </p:xfrm>
        <a:graphic>
          <a:graphicData uri="http://schemas.openxmlformats.org/drawingml/2006/table">
            <a:tbl>
              <a:tblPr/>
              <a:tblGrid>
                <a:gridCol w="238125"/>
                <a:gridCol w="236537"/>
                <a:gridCol w="239713"/>
                <a:gridCol w="236537"/>
                <a:gridCol w="238125"/>
                <a:gridCol w="236538"/>
                <a:gridCol w="238125"/>
                <a:gridCol w="238125"/>
                <a:gridCol w="238125"/>
                <a:gridCol w="236537"/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Group 10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808584"/>
              </p:ext>
            </p:extLst>
          </p:nvPr>
        </p:nvGraphicFramePr>
        <p:xfrm>
          <a:off x="7534572" y="3284984"/>
          <a:ext cx="2376488" cy="2133600"/>
        </p:xfrm>
        <a:graphic>
          <a:graphicData uri="http://schemas.openxmlformats.org/drawingml/2006/table">
            <a:tbl>
              <a:tblPr/>
              <a:tblGrid>
                <a:gridCol w="238125"/>
                <a:gridCol w="236538"/>
                <a:gridCol w="239712"/>
                <a:gridCol w="236538"/>
                <a:gridCol w="238125"/>
                <a:gridCol w="236537"/>
                <a:gridCol w="238125"/>
                <a:gridCol w="238125"/>
                <a:gridCol w="238125"/>
                <a:gridCol w="236538"/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Text Box 1050"/>
          <p:cNvSpPr txBox="1">
            <a:spLocks noChangeArrowheads="1"/>
          </p:cNvSpPr>
          <p:nvPr/>
        </p:nvSpPr>
        <p:spPr bwMode="auto">
          <a:xfrm>
            <a:off x="7138572" y="404664"/>
            <a:ext cx="396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pt-PT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rPr>
              <a:t>2)</a:t>
            </a:r>
          </a:p>
        </p:txBody>
      </p:sp>
      <p:sp>
        <p:nvSpPr>
          <p:cNvPr id="34" name="Text Box 1051"/>
          <p:cNvSpPr txBox="1">
            <a:spLocks noChangeArrowheads="1"/>
          </p:cNvSpPr>
          <p:nvPr/>
        </p:nvSpPr>
        <p:spPr bwMode="auto">
          <a:xfrm>
            <a:off x="7138572" y="3204265"/>
            <a:ext cx="396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pt-PT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rPr>
              <a:t>4)</a:t>
            </a:r>
          </a:p>
        </p:txBody>
      </p:sp>
      <p:sp>
        <p:nvSpPr>
          <p:cNvPr id="35" name="Text Box 1052"/>
          <p:cNvSpPr txBox="1">
            <a:spLocks noChangeArrowheads="1"/>
          </p:cNvSpPr>
          <p:nvPr/>
        </p:nvSpPr>
        <p:spPr bwMode="auto">
          <a:xfrm>
            <a:off x="1845940" y="3212976"/>
            <a:ext cx="396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pt-PT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rPr>
              <a:t>3)</a:t>
            </a:r>
          </a:p>
        </p:txBody>
      </p:sp>
      <p:sp>
        <p:nvSpPr>
          <p:cNvPr id="36" name="Text Box 1061"/>
          <p:cNvSpPr txBox="1">
            <a:spLocks noChangeArrowheads="1"/>
          </p:cNvSpPr>
          <p:nvPr/>
        </p:nvSpPr>
        <p:spPr bwMode="auto">
          <a:xfrm>
            <a:off x="9838828" y="15007"/>
            <a:ext cx="23042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altLang="pt-P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Vamos</a:t>
            </a:r>
            <a:r>
              <a:rPr kumimoji="0" lang="en-GB" altLang="pt-P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  <a:r>
              <a:rPr kumimoji="0" lang="pt-PT" altLang="pt-P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aplicar</a:t>
            </a:r>
            <a:r>
              <a:rPr kumimoji="0" lang="en-GB" altLang="pt-PT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!</a:t>
            </a:r>
            <a:endParaRPr kumimoji="0" lang="en-GB" altLang="pt-PT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aixaDeTexto 36"/>
              <p:cNvSpPr txBox="1"/>
              <p:nvPr/>
            </p:nvSpPr>
            <p:spPr>
              <a:xfrm>
                <a:off x="4582244" y="1296581"/>
                <a:ext cx="2294603" cy="5782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𝟏𝟖</m:t>
                          </m:r>
                        </m:num>
                        <m:den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𝟏𝟖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𝟏𝟖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pt-PT" sz="2000" b="1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7" name="CaixaDeTexto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2244" y="1296581"/>
                <a:ext cx="2294603" cy="57823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aixaDeTexto 14"/>
              <p:cNvSpPr txBox="1"/>
              <p:nvPr/>
            </p:nvSpPr>
            <p:spPr>
              <a:xfrm>
                <a:off x="9920489" y="1268760"/>
                <a:ext cx="2294603" cy="5782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𝟔𝟐</m:t>
                          </m:r>
                        </m:num>
                        <m:den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𝟔𝟐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𝟔𝟐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pt-PT" sz="2000" b="1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CaixaDeTexto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20489" y="1268760"/>
                <a:ext cx="2294603" cy="57823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aixaDeTexto 15"/>
              <p:cNvSpPr txBox="1"/>
              <p:nvPr/>
            </p:nvSpPr>
            <p:spPr>
              <a:xfrm>
                <a:off x="4582244" y="4074901"/>
                <a:ext cx="2294603" cy="5845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𝟐𝟓</m:t>
                          </m:r>
                        </m:num>
                        <m:den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𝟐𝟓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𝟐𝟓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pt-PT" sz="2000" b="1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CaixaDeTexto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2244" y="4074901"/>
                <a:ext cx="2294603" cy="58451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aixaDeTexto 16"/>
              <p:cNvSpPr txBox="1"/>
              <p:nvPr/>
            </p:nvSpPr>
            <p:spPr>
              <a:xfrm>
                <a:off x="9920489" y="4077072"/>
                <a:ext cx="2294603" cy="5782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𝟕𝟐</m:t>
                          </m:r>
                        </m:num>
                        <m:den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𝟕𝟐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𝟕𝟐</m:t>
                      </m:r>
                      <m:r>
                        <a:rPr lang="pt-P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lang="pt-PT" sz="2000" b="1" dirty="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7" name="CaixaDeTexto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20489" y="4077072"/>
                <a:ext cx="2294603" cy="57823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7955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34" grpId="0"/>
      <p:bldP spid="35" grpId="0"/>
      <p:bldP spid="36" grpId="0"/>
      <p:bldP spid="37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2339082" y="44624"/>
            <a:ext cx="878497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altLang="pt-PT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Podemos</a:t>
            </a:r>
            <a:r>
              <a:rPr kumimoji="0" lang="en-GB" altLang="pt-PT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  <a:r>
              <a:rPr kumimoji="0" lang="pt-PT" altLang="pt-PT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calcular</a:t>
            </a:r>
            <a:r>
              <a:rPr kumimoji="0" lang="en-GB" altLang="pt-PT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  <a:r>
              <a:rPr kumimoji="0" lang="pt-PT" altLang="pt-PT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percentagens</a:t>
            </a:r>
            <a:r>
              <a:rPr kumimoji="0" lang="en-GB" altLang="pt-PT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 de outros </a:t>
            </a:r>
            <a:r>
              <a:rPr kumimoji="0" lang="pt-PT" altLang="pt-PT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valores</a:t>
            </a:r>
          </a:p>
        </p:txBody>
      </p:sp>
      <p:graphicFrame>
        <p:nvGraphicFramePr>
          <p:cNvPr id="10" name="Group 25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0502049"/>
              </p:ext>
            </p:extLst>
          </p:nvPr>
        </p:nvGraphicFramePr>
        <p:xfrm>
          <a:off x="3142488" y="548680"/>
          <a:ext cx="3599996" cy="3465556"/>
        </p:xfrm>
        <a:graphic>
          <a:graphicData uri="http://schemas.openxmlformats.org/drawingml/2006/table">
            <a:tbl>
              <a:tblPr/>
              <a:tblGrid>
                <a:gridCol w="359433"/>
                <a:gridCol w="360849"/>
                <a:gridCol w="359433"/>
                <a:gridCol w="359433"/>
                <a:gridCol w="360850"/>
                <a:gridCol w="360849"/>
                <a:gridCol w="359433"/>
                <a:gridCol w="359433"/>
                <a:gridCol w="360850"/>
                <a:gridCol w="359433"/>
              </a:tblGrid>
              <a:tr h="34669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34669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34669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69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28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69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69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69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69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697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Group 25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95815"/>
              </p:ext>
            </p:extLst>
          </p:nvPr>
        </p:nvGraphicFramePr>
        <p:xfrm>
          <a:off x="6742484" y="548680"/>
          <a:ext cx="3599996" cy="3465565"/>
        </p:xfrm>
        <a:graphic>
          <a:graphicData uri="http://schemas.openxmlformats.org/drawingml/2006/table">
            <a:tbl>
              <a:tblPr/>
              <a:tblGrid>
                <a:gridCol w="359433"/>
                <a:gridCol w="360849"/>
                <a:gridCol w="359433"/>
                <a:gridCol w="359433"/>
                <a:gridCol w="360850"/>
                <a:gridCol w="360849"/>
                <a:gridCol w="359433"/>
                <a:gridCol w="359433"/>
                <a:gridCol w="360850"/>
                <a:gridCol w="359433"/>
              </a:tblGrid>
              <a:tr h="34669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34669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FF"/>
                    </a:solidFill>
                  </a:tcPr>
                </a:tc>
              </a:tr>
              <a:tr h="34669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69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69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28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811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28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811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283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81511" marR="81511" marT="40752" marB="407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 Box 257"/>
          <p:cNvSpPr txBox="1">
            <a:spLocks noChangeArrowheads="1"/>
          </p:cNvSpPr>
          <p:nvPr/>
        </p:nvSpPr>
        <p:spPr bwMode="auto">
          <a:xfrm>
            <a:off x="2627882" y="4149080"/>
            <a:ext cx="42481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pt-PT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4</a:t>
            </a:r>
            <a:r>
              <a:rPr kumimoji="0" lang="en-GB" altLang="pt-PT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0 </a:t>
            </a:r>
            <a:r>
              <a:rPr kumimoji="0" lang="pt-PT" altLang="pt-PT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em</a:t>
            </a:r>
            <a:r>
              <a:rPr kumimoji="0" lang="en-GB" altLang="pt-PT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 200 é o </a:t>
            </a:r>
            <a:r>
              <a:rPr kumimoji="0" lang="pt-PT" altLang="pt-PT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mesmo</a:t>
            </a:r>
            <a:r>
              <a:rPr kumimoji="0" lang="en-GB" altLang="pt-PT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 que</a:t>
            </a:r>
            <a:endParaRPr kumimoji="0" lang="en-GB" altLang="pt-PT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sp>
        <p:nvSpPr>
          <p:cNvPr id="13" name="Line 258"/>
          <p:cNvSpPr>
            <a:spLocks noChangeShapeType="1"/>
          </p:cNvSpPr>
          <p:nvPr/>
        </p:nvSpPr>
        <p:spPr bwMode="auto">
          <a:xfrm>
            <a:off x="6742484" y="404664"/>
            <a:ext cx="0" cy="3816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pt-PT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 Box 259"/>
          <p:cNvSpPr txBox="1">
            <a:spLocks noChangeArrowheads="1"/>
          </p:cNvSpPr>
          <p:nvPr/>
        </p:nvSpPr>
        <p:spPr bwMode="auto">
          <a:xfrm>
            <a:off x="6876032" y="4149080"/>
            <a:ext cx="23764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pt-PT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20 </a:t>
            </a:r>
            <a:r>
              <a:rPr kumimoji="0" lang="pt-PT" altLang="pt-PT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em</a:t>
            </a:r>
            <a:r>
              <a:rPr kumimoji="0" lang="en-GB" altLang="pt-PT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 100 </a:t>
            </a:r>
            <a:r>
              <a:rPr kumimoji="0" lang="pt-PT" altLang="pt-PT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ou</a:t>
            </a:r>
            <a:endParaRPr kumimoji="0" lang="pt-PT" altLang="pt-PT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sp>
        <p:nvSpPr>
          <p:cNvPr id="15" name="Text Box 260"/>
          <p:cNvSpPr txBox="1">
            <a:spLocks noChangeArrowheads="1"/>
          </p:cNvSpPr>
          <p:nvPr/>
        </p:nvSpPr>
        <p:spPr bwMode="auto">
          <a:xfrm>
            <a:off x="9334772" y="4077072"/>
            <a:ext cx="12239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pt-PT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 pitchFamily="34" charset="0"/>
              </a:rPr>
              <a:t>20%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Box 260"/>
              <p:cNvSpPr txBox="1">
                <a:spLocks noChangeArrowheads="1"/>
              </p:cNvSpPr>
              <p:nvPr/>
            </p:nvSpPr>
            <p:spPr bwMode="auto">
              <a:xfrm>
                <a:off x="3574132" y="4509120"/>
                <a:ext cx="6696744" cy="11753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GB" altLang="pt-PT" sz="24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pt-PT" altLang="pt-PT" sz="24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𝟒𝟎</m:t>
                          </m:r>
                        </m:num>
                        <m:den>
                          <m:eqArr>
                            <m:eqArrPr>
                              <m:ctrlPr>
                                <a:rPr kumimoji="0" lang="pt-PT" altLang="pt-PT" sz="2400" b="1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kumimoji="0" lang="pt-PT" altLang="pt-PT" sz="2400" b="1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𝟐𝟎𝟎</m:t>
                              </m:r>
                            </m:e>
                            <m:e>
                              <m:r>
                                <a:rPr kumimoji="0" lang="pt-PT" altLang="pt-PT" sz="2400" b="1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(:</m:t>
                              </m:r>
                              <m:r>
                                <a:rPr kumimoji="0" lang="pt-PT" altLang="pt-PT" sz="2400" b="1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>
                                <a:rPr kumimoji="0" lang="pt-PT" altLang="pt-PT" sz="2400" b="1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den>
                      </m:f>
                      <m:r>
                        <a:rPr kumimoji="0" lang="pt-PT" altLang="pt-PT" sz="24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kumimoji="0" lang="pt-PT" altLang="pt-PT" sz="24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pt-PT" altLang="pt-PT" sz="24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𝟐𝟎</m:t>
                          </m:r>
                        </m:num>
                        <m:den>
                          <m:r>
                            <a:rPr kumimoji="0" lang="pt-PT" altLang="pt-PT" sz="24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  <m:r>
                        <a:rPr kumimoji="0" lang="pt-PT" altLang="pt-PT" sz="24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0" lang="pt-PT" altLang="pt-PT" sz="24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kumimoji="0" lang="pt-PT" altLang="pt-PT" sz="24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kumimoji="0" lang="pt-PT" altLang="pt-PT" sz="24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𝟐𝟎</m:t>
                      </m:r>
                      <m:r>
                        <a:rPr kumimoji="0" lang="pt-PT" altLang="pt-PT" sz="24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0" lang="pt-PT" altLang="pt-PT" sz="24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𝟐𝟎</m:t>
                      </m:r>
                      <m:r>
                        <a:rPr kumimoji="0" lang="pt-PT" altLang="pt-PT" sz="2400" b="1" i="1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%</m:t>
                      </m:r>
                    </m:oMath>
                  </m:oMathPara>
                </a14:m>
                <a:endParaRPr kumimoji="0" lang="en-GB" altLang="pt-PT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16" name="Text Box 2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74132" y="4509120"/>
                <a:ext cx="6696744" cy="117532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3710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 animBg="1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337892"/>
              </p:ext>
            </p:extLst>
          </p:nvPr>
        </p:nvGraphicFramePr>
        <p:xfrm>
          <a:off x="3430388" y="262036"/>
          <a:ext cx="2441575" cy="2590800"/>
        </p:xfrm>
        <a:graphic>
          <a:graphicData uri="http://schemas.openxmlformats.org/drawingml/2006/table">
            <a:tbl>
              <a:tblPr/>
              <a:tblGrid>
                <a:gridCol w="488950"/>
                <a:gridCol w="487362"/>
                <a:gridCol w="488950"/>
                <a:gridCol w="487363"/>
                <a:gridCol w="488950"/>
              </a:tblGrid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Group 1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591856"/>
              </p:ext>
            </p:extLst>
          </p:nvPr>
        </p:nvGraphicFramePr>
        <p:xfrm>
          <a:off x="5878313" y="262036"/>
          <a:ext cx="2441575" cy="2590800"/>
        </p:xfrm>
        <a:graphic>
          <a:graphicData uri="http://schemas.openxmlformats.org/drawingml/2006/table">
            <a:tbl>
              <a:tblPr/>
              <a:tblGrid>
                <a:gridCol w="488950"/>
                <a:gridCol w="487362"/>
                <a:gridCol w="488950"/>
                <a:gridCol w="487363"/>
                <a:gridCol w="488950"/>
              </a:tblGrid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Group 2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039708"/>
              </p:ext>
            </p:extLst>
          </p:nvPr>
        </p:nvGraphicFramePr>
        <p:xfrm>
          <a:off x="3430388" y="2854424"/>
          <a:ext cx="2441575" cy="2590800"/>
        </p:xfrm>
        <a:graphic>
          <a:graphicData uri="http://schemas.openxmlformats.org/drawingml/2006/table">
            <a:tbl>
              <a:tblPr/>
              <a:tblGrid>
                <a:gridCol w="488950"/>
                <a:gridCol w="487362"/>
                <a:gridCol w="488950"/>
                <a:gridCol w="487363"/>
                <a:gridCol w="488950"/>
              </a:tblGrid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2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921212"/>
              </p:ext>
            </p:extLst>
          </p:nvPr>
        </p:nvGraphicFramePr>
        <p:xfrm>
          <a:off x="5878313" y="2854424"/>
          <a:ext cx="2441575" cy="2590800"/>
        </p:xfrm>
        <a:graphic>
          <a:graphicData uri="http://schemas.openxmlformats.org/drawingml/2006/table">
            <a:tbl>
              <a:tblPr/>
              <a:tblGrid>
                <a:gridCol w="488950"/>
                <a:gridCol w="487362"/>
                <a:gridCol w="488950"/>
                <a:gridCol w="487363"/>
                <a:gridCol w="488950"/>
              </a:tblGrid>
              <a:tr h="5032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3205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282"/>
              <p:cNvSpPr txBox="1">
                <a:spLocks noChangeArrowheads="1"/>
              </p:cNvSpPr>
              <p:nvPr/>
            </p:nvSpPr>
            <p:spPr bwMode="auto">
              <a:xfrm>
                <a:off x="8902499" y="707207"/>
                <a:ext cx="2447925" cy="136454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altLang="pt-PT" sz="2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altLang="pt-PT" sz="28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eqArr>
                            <m:eqArrPr>
                              <m:ctrlPr>
                                <a:rPr lang="pt-PT" altLang="pt-PT" sz="2800" b="1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altLang="pt-PT" sz="2800" b="1" i="1" smtClean="0">
                                  <a:latin typeface="Cambria Math" panose="02040503050406030204" pitchFamily="18" charset="0"/>
                                </a:rPr>
                                <m:t>𝟐𝟓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altLang="pt-PT" sz="2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altLang="pt-PT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×</m:t>
                                  </m:r>
                                  <m:r>
                                    <a:rPr lang="pt-PT" altLang="pt-PT" sz="28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𝟒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altLang="pt-PT" sz="2800" b="1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altLang="pt-PT" sz="2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altLang="pt-PT" sz="2800" b="1" i="1" smtClean="0">
                              <a:latin typeface="Cambria Math" panose="02040503050406030204" pitchFamily="18" charset="0"/>
                            </a:rPr>
                            <m:t>𝟏𝟔</m:t>
                          </m:r>
                        </m:num>
                        <m:den>
                          <m:r>
                            <a:rPr lang="pt-PT" altLang="pt-PT" sz="2800" b="1" i="1" smtClean="0"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</m:oMath>
                  </m:oMathPara>
                </a14:m>
                <a:endParaRPr lang="en-GB" altLang="pt-PT" sz="28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6" name="Text Box 2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02499" y="707207"/>
                <a:ext cx="2447925" cy="136454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Box 282"/>
              <p:cNvSpPr txBox="1">
                <a:spLocks noChangeArrowheads="1"/>
              </p:cNvSpPr>
              <p:nvPr/>
            </p:nvSpPr>
            <p:spPr bwMode="auto">
              <a:xfrm>
                <a:off x="8902724" y="2492896"/>
                <a:ext cx="2447925" cy="9017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altLang="pt-PT" sz="2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altLang="pt-PT" sz="2800" b="1" i="1" smtClean="0">
                              <a:latin typeface="Cambria Math" panose="02040503050406030204" pitchFamily="18" charset="0"/>
                            </a:rPr>
                            <m:t>𝟏𝟔</m:t>
                          </m:r>
                        </m:num>
                        <m:den>
                          <m:r>
                            <a:rPr lang="pt-PT" altLang="pt-PT" sz="2800" b="1" i="1" smtClean="0">
                              <a:latin typeface="Cambria Math" panose="02040503050406030204" pitchFamily="18" charset="0"/>
                            </a:rPr>
                            <m:t>𝟏𝟎𝟎</m:t>
                          </m:r>
                        </m:den>
                      </m:f>
                      <m:r>
                        <a:rPr lang="pt-PT" altLang="pt-PT" sz="28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altLang="pt-PT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altLang="pt-PT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pt-PT" altLang="pt-PT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pt-PT" altLang="pt-PT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𝟏𝟔</m:t>
                      </m:r>
                    </m:oMath>
                  </m:oMathPara>
                </a14:m>
                <a:endParaRPr lang="en-GB" altLang="pt-PT" sz="28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10" name="Text Box 2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02724" y="2492896"/>
                <a:ext cx="2447925" cy="90178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Box 282"/>
              <p:cNvSpPr txBox="1">
                <a:spLocks noChangeArrowheads="1"/>
              </p:cNvSpPr>
              <p:nvPr/>
            </p:nvSpPr>
            <p:spPr bwMode="auto">
              <a:xfrm>
                <a:off x="8902724" y="4010461"/>
                <a:ext cx="2447925" cy="8925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14:m>
                  <m:oMath xmlns:m="http://schemas.openxmlformats.org/officeDocument/2006/math">
                    <m:f>
                      <m:fPr>
                        <m:ctrlPr>
                          <a:rPr lang="pt-PT" altLang="pt-PT" sz="3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altLang="pt-PT" sz="3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𝟏𝟔</m:t>
                        </m:r>
                      </m:num>
                      <m:den>
                        <m:r>
                          <a:rPr lang="pt-PT" altLang="pt-PT" sz="3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𝟏𝟎𝟎</m:t>
                        </m:r>
                      </m:den>
                    </m:f>
                    <m:r>
                      <a:rPr lang="pt-PT" altLang="pt-PT" sz="36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</m:t>
                    </m:r>
                    <m:r>
                      <a:rPr lang="pt-PT" altLang="pt-PT" sz="36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𝟏𝟔</m:t>
                    </m:r>
                  </m:oMath>
                </a14:m>
                <a:r>
                  <a:rPr lang="en-GB" altLang="pt-PT" sz="3600" b="1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%</a:t>
                </a:r>
                <a:endParaRPr lang="en-GB" altLang="pt-PT" sz="36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Text Box 2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02724" y="4010461"/>
                <a:ext cx="2447925" cy="892552"/>
              </a:xfrm>
              <a:prstGeom prst="rect">
                <a:avLst/>
              </a:prstGeom>
              <a:blipFill rotWithShape="0">
                <a:blip r:embed="rId4"/>
                <a:stretch>
                  <a:fillRect r="-7214" b="-1095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Marcador de Posição do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Prof. José Regala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67042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Math_16x9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969696"/>
      </a:folHlink>
    </a:clrScheme>
    <a:fontScheme name="Math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>
              <a:lumMod val="50000"/>
            </a:schemeClr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8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Math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Math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7C534AE-06ED-4819-BEBC-DA392D346FA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Apresentação de matemática com Pi (ecrã panorâmico)</Template>
  <TotalTime>0</TotalTime>
  <Words>382</Words>
  <Application>Microsoft Office PowerPoint</Application>
  <PresentationFormat>Personalizados</PresentationFormat>
  <Paragraphs>102</Paragraphs>
  <Slides>13</Slides>
  <Notes>2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13</vt:i4>
      </vt:variant>
    </vt:vector>
  </HeadingPairs>
  <TitlesOfParts>
    <vt:vector size="24" baseType="lpstr">
      <vt:lpstr>MS PGothic</vt:lpstr>
      <vt:lpstr>MS PGothic</vt:lpstr>
      <vt:lpstr>Aharoni</vt:lpstr>
      <vt:lpstr>Arial</vt:lpstr>
      <vt:lpstr>Arial Black</vt:lpstr>
      <vt:lpstr>Cambria Math</vt:lpstr>
      <vt:lpstr>Euphemia</vt:lpstr>
      <vt:lpstr>Trebuchet MS</vt:lpstr>
      <vt:lpstr>Verdana</vt:lpstr>
      <vt:lpstr>Wingdings</vt:lpstr>
      <vt:lpstr>Math_16x9</vt:lpstr>
      <vt:lpstr>%%%%%%%%%%%%%% Percentagens, frações decimais e numerais decimais %%%%%%%%%%%%%%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2015-03-08T17:38:13Z</dcterms:created>
  <dcterms:modified xsi:type="dcterms:W3CDTF">2015-03-08T23:53:59Z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TC027879479991</vt:lpwstr>
  </property>
</Properties>
</file>