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8"/>
  </p:notesMasterIdLst>
  <p:sldIdLst>
    <p:sldId id="256" r:id="rId2"/>
    <p:sldId id="257" r:id="rId3"/>
    <p:sldId id="258" r:id="rId4"/>
    <p:sldId id="261" r:id="rId5"/>
    <p:sldId id="259" r:id="rId6"/>
    <p:sldId id="272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71" r:id="rId16"/>
    <p:sldId id="268" r:id="rId17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em Estilo, Tabela com Grelh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5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E5CA85-1D31-4883-B1CD-4498706C4A18}" type="datetimeFigureOut">
              <a:rPr lang="pt-PT" smtClean="0"/>
              <a:t>22/02/2015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A12508-8FC2-4FA3-A7EC-0E80D868048A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61934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A12508-8FC2-4FA3-A7EC-0E80D868048A}" type="slidenum">
              <a:rPr lang="pt-PT" smtClean="0"/>
              <a:t>15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145679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EDF3F-859B-4A15-8615-95103BD4AFB8}" type="datetimeFigureOut">
              <a:rPr lang="pt-PT" smtClean="0"/>
              <a:t>22/02/2015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520D3-2174-43D1-953B-F7037F05C9A9}" type="slidenum">
              <a:rPr lang="pt-PT" smtClean="0"/>
              <a:t>‹nº›</a:t>
            </a:fld>
            <a:endParaRPr lang="pt-PT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EDF3F-859B-4A15-8615-95103BD4AFB8}" type="datetimeFigureOut">
              <a:rPr lang="pt-PT" smtClean="0"/>
              <a:t>22/02/2015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520D3-2174-43D1-953B-F7037F05C9A9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EDF3F-859B-4A15-8615-95103BD4AFB8}" type="datetimeFigureOut">
              <a:rPr lang="pt-PT" smtClean="0"/>
              <a:t>22/02/2015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520D3-2174-43D1-953B-F7037F05C9A9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EDF3F-859B-4A15-8615-95103BD4AFB8}" type="datetimeFigureOut">
              <a:rPr lang="pt-PT" smtClean="0"/>
              <a:t>22/02/2015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520D3-2174-43D1-953B-F7037F05C9A9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EDF3F-859B-4A15-8615-95103BD4AFB8}" type="datetimeFigureOut">
              <a:rPr lang="pt-PT" smtClean="0"/>
              <a:t>22/02/2015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520D3-2174-43D1-953B-F7037F05C9A9}" type="slidenum">
              <a:rPr lang="pt-PT" smtClean="0"/>
              <a:t>‹nº›</a:t>
            </a:fld>
            <a:endParaRPr lang="pt-PT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EDF3F-859B-4A15-8615-95103BD4AFB8}" type="datetimeFigureOut">
              <a:rPr lang="pt-PT" smtClean="0"/>
              <a:t>22/02/2015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520D3-2174-43D1-953B-F7037F05C9A9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EDF3F-859B-4A15-8615-95103BD4AFB8}" type="datetimeFigureOut">
              <a:rPr lang="pt-PT" smtClean="0"/>
              <a:t>22/02/2015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520D3-2174-43D1-953B-F7037F05C9A9}" type="slidenum">
              <a:rPr lang="pt-PT" smtClean="0"/>
              <a:t>‹nº›</a:t>
            </a:fld>
            <a:endParaRPr lang="pt-PT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EDF3F-859B-4A15-8615-95103BD4AFB8}" type="datetimeFigureOut">
              <a:rPr lang="pt-PT" smtClean="0"/>
              <a:t>22/02/2015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520D3-2174-43D1-953B-F7037F05C9A9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EDF3F-859B-4A15-8615-95103BD4AFB8}" type="datetimeFigureOut">
              <a:rPr lang="pt-PT" smtClean="0"/>
              <a:t>22/02/2015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520D3-2174-43D1-953B-F7037F05C9A9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EDF3F-859B-4A15-8615-95103BD4AFB8}" type="datetimeFigureOut">
              <a:rPr lang="pt-PT" smtClean="0"/>
              <a:t>22/02/2015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520D3-2174-43D1-953B-F7037F05C9A9}" type="slidenum">
              <a:rPr lang="pt-PT" smtClean="0"/>
              <a:t>‹nº›</a:t>
            </a:fld>
            <a:endParaRPr lang="pt-PT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EDF3F-859B-4A15-8615-95103BD4AFB8}" type="datetimeFigureOut">
              <a:rPr lang="pt-PT" smtClean="0"/>
              <a:t>22/02/2015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520D3-2174-43D1-953B-F7037F05C9A9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183EDF3F-859B-4A15-8615-95103BD4AFB8}" type="datetimeFigureOut">
              <a:rPr lang="pt-PT" smtClean="0"/>
              <a:t>22/02/2015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09C520D3-2174-43D1-953B-F7037F05C9A9}" type="slidenum">
              <a:rPr lang="pt-PT" smtClean="0"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39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4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37.png"/><Relationship Id="rId4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PT" dirty="0" smtClean="0"/>
              <a:t>Divisão de Racionais</a:t>
            </a:r>
            <a:endParaRPr lang="pt-PT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pt-PT" sz="4000" dirty="0" smtClean="0"/>
              <a:t>5º ano</a:t>
            </a:r>
            <a:endParaRPr lang="pt-PT" sz="4000" dirty="0"/>
          </a:p>
        </p:txBody>
      </p:sp>
    </p:spTree>
    <p:extLst>
      <p:ext uri="{BB962C8B-B14F-4D97-AF65-F5344CB8AC3E}">
        <p14:creationId xmlns:p14="http://schemas.microsoft.com/office/powerpoint/2010/main" val="1146701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aixaDeTexto 1"/>
              <p:cNvSpPr txBox="1"/>
              <p:nvPr/>
            </p:nvSpPr>
            <p:spPr>
              <a:xfrm>
                <a:off x="2280656" y="2204863"/>
                <a:ext cx="1571264" cy="11330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sz="36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PT" sz="36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pt-PT" sz="3600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  <m:r>
                        <a:rPr lang="pt-PT" sz="3600" b="0" i="1" smtClean="0">
                          <a:latin typeface="Cambria Math"/>
                        </a:rPr>
                        <m:t>:2</m:t>
                      </m:r>
                      <m:r>
                        <a:rPr lang="pt-PT" sz="3600" b="0" i="1" smtClean="0"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pt-PT" sz="3600" dirty="0"/>
              </a:p>
            </p:txBody>
          </p:sp>
        </mc:Choice>
        <mc:Fallback xmlns="">
          <p:sp>
            <p:nvSpPr>
              <p:cNvPr id="2" name="CaixaDeTexto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0656" y="2204863"/>
                <a:ext cx="1571264" cy="1133067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CaixaDeTexto 2"/>
              <p:cNvSpPr txBox="1"/>
              <p:nvPr/>
            </p:nvSpPr>
            <p:spPr>
              <a:xfrm>
                <a:off x="3851920" y="2209706"/>
                <a:ext cx="1830950" cy="11330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sz="36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PT" sz="36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pt-PT" sz="3600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  <m:r>
                        <a:rPr lang="pt-PT" sz="3600" i="1" smtClean="0">
                          <a:latin typeface="Cambria Math"/>
                          <a:ea typeface="Cambria Math"/>
                        </a:rPr>
                        <m:t>×</m:t>
                      </m:r>
                      <m:f>
                        <m:fPr>
                          <m:ctrlPr>
                            <a:rPr lang="pt-PT" sz="360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pt-PT" sz="36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num>
                        <m:den>
                          <m:r>
                            <a:rPr lang="pt-PT" sz="36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den>
                      </m:f>
                      <m:r>
                        <a:rPr lang="pt-PT" sz="3600" i="1" smtClean="0"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pt-PT" sz="3600" dirty="0"/>
              </a:p>
            </p:txBody>
          </p:sp>
        </mc:Choice>
        <mc:Fallback xmlns="">
          <p:sp>
            <p:nvSpPr>
              <p:cNvPr id="3" name="CaixaDeTexto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1920" y="2209706"/>
                <a:ext cx="1830950" cy="113306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CaixaDeTexto 3"/>
              <p:cNvSpPr txBox="1"/>
              <p:nvPr/>
            </p:nvSpPr>
            <p:spPr>
              <a:xfrm>
                <a:off x="5580112" y="2204613"/>
                <a:ext cx="567784" cy="11330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sz="36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PT" sz="36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pt-PT" sz="3600" b="0" i="1" smtClean="0">
                              <a:latin typeface="Cambria Math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pt-PT" sz="3600" dirty="0"/>
              </a:p>
            </p:txBody>
          </p:sp>
        </mc:Choice>
        <mc:Fallback xmlns="">
          <p:sp>
            <p:nvSpPr>
              <p:cNvPr id="4" name="CaixaDeTexto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0112" y="2204613"/>
                <a:ext cx="567784" cy="113306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" name="Grupo 13"/>
          <p:cNvGrpSpPr/>
          <p:nvPr/>
        </p:nvGrpSpPr>
        <p:grpSpPr>
          <a:xfrm>
            <a:off x="2555776" y="1628800"/>
            <a:ext cx="1584176" cy="575813"/>
            <a:chOff x="2555776" y="1628800"/>
            <a:chExt cx="1584176" cy="575813"/>
          </a:xfrm>
        </p:grpSpPr>
        <p:cxnSp>
          <p:nvCxnSpPr>
            <p:cNvPr id="8" name="Conexão recta 7"/>
            <p:cNvCxnSpPr/>
            <p:nvPr/>
          </p:nvCxnSpPr>
          <p:spPr>
            <a:xfrm flipV="1">
              <a:off x="2555776" y="1628800"/>
              <a:ext cx="0" cy="575813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Conexão recta unidireccional 9"/>
            <p:cNvCxnSpPr/>
            <p:nvPr/>
          </p:nvCxnSpPr>
          <p:spPr>
            <a:xfrm>
              <a:off x="4139952" y="1628800"/>
              <a:ext cx="0" cy="575813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Conexão recta 11"/>
            <p:cNvCxnSpPr/>
            <p:nvPr/>
          </p:nvCxnSpPr>
          <p:spPr>
            <a:xfrm>
              <a:off x="2555776" y="1628800"/>
              <a:ext cx="1584176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2" name="Grupo 21"/>
          <p:cNvGrpSpPr/>
          <p:nvPr/>
        </p:nvGrpSpPr>
        <p:grpSpPr>
          <a:xfrm>
            <a:off x="2816098" y="3152637"/>
            <a:ext cx="1728193" cy="575815"/>
            <a:chOff x="2816098" y="3152637"/>
            <a:chExt cx="1728193" cy="575815"/>
          </a:xfrm>
        </p:grpSpPr>
        <p:cxnSp>
          <p:nvCxnSpPr>
            <p:cNvPr id="17" name="Conexão recta 16"/>
            <p:cNvCxnSpPr/>
            <p:nvPr/>
          </p:nvCxnSpPr>
          <p:spPr>
            <a:xfrm rot="10800000" flipV="1">
              <a:off x="2816098" y="3152637"/>
              <a:ext cx="0" cy="57581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Conexão recta unidireccional 17"/>
            <p:cNvCxnSpPr/>
            <p:nvPr/>
          </p:nvCxnSpPr>
          <p:spPr>
            <a:xfrm rot="10800000">
              <a:off x="4544291" y="3152637"/>
              <a:ext cx="0" cy="575813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Conexão recta 18"/>
            <p:cNvCxnSpPr/>
            <p:nvPr/>
          </p:nvCxnSpPr>
          <p:spPr>
            <a:xfrm flipH="1" flipV="1">
              <a:off x="2816098" y="3728451"/>
              <a:ext cx="1728193" cy="1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1" name="Grupo 30"/>
          <p:cNvGrpSpPr/>
          <p:nvPr/>
        </p:nvGrpSpPr>
        <p:grpSpPr>
          <a:xfrm>
            <a:off x="3086264" y="1916706"/>
            <a:ext cx="1854695" cy="575813"/>
            <a:chOff x="3097445" y="1916706"/>
            <a:chExt cx="1854695" cy="575813"/>
          </a:xfrm>
        </p:grpSpPr>
        <p:cxnSp>
          <p:nvCxnSpPr>
            <p:cNvPr id="25" name="Conexão recta 24"/>
            <p:cNvCxnSpPr/>
            <p:nvPr/>
          </p:nvCxnSpPr>
          <p:spPr>
            <a:xfrm flipV="1">
              <a:off x="3097445" y="1916706"/>
              <a:ext cx="0" cy="575813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Conexão recta unidireccional 25"/>
            <p:cNvCxnSpPr/>
            <p:nvPr/>
          </p:nvCxnSpPr>
          <p:spPr>
            <a:xfrm>
              <a:off x="4932040" y="1924956"/>
              <a:ext cx="20100" cy="389146"/>
            </a:xfrm>
            <a:prstGeom prst="straightConnector1">
              <a:avLst/>
            </a:prstGeom>
            <a:ln>
              <a:solidFill>
                <a:srgbClr val="0070C0"/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Conexão recta 26"/>
            <p:cNvCxnSpPr/>
            <p:nvPr/>
          </p:nvCxnSpPr>
          <p:spPr>
            <a:xfrm>
              <a:off x="3097445" y="1924956"/>
              <a:ext cx="1834595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2" name="CaixaDeTexto 31"/>
          <p:cNvSpPr txBox="1"/>
          <p:nvPr/>
        </p:nvSpPr>
        <p:spPr>
          <a:xfrm>
            <a:off x="755576" y="5085184"/>
            <a:ext cx="40118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 smtClean="0"/>
              <a:t>O dividendo MANTÉM-SE,</a:t>
            </a:r>
            <a:endParaRPr lang="pt-PT" sz="2400" dirty="0"/>
          </a:p>
        </p:txBody>
      </p:sp>
      <p:sp>
        <p:nvSpPr>
          <p:cNvPr id="33" name="CaixaDeTexto 32"/>
          <p:cNvSpPr txBox="1"/>
          <p:nvPr/>
        </p:nvSpPr>
        <p:spPr>
          <a:xfrm>
            <a:off x="4544290" y="5085183"/>
            <a:ext cx="38441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 smtClean="0">
                <a:solidFill>
                  <a:srgbClr val="FF0000"/>
                </a:solidFill>
              </a:rPr>
              <a:t>TROCA-SE o sinal </a:t>
            </a:r>
            <a:r>
              <a:rPr lang="pt-PT" sz="2400" b="1" dirty="0" smtClean="0">
                <a:solidFill>
                  <a:srgbClr val="FF0000"/>
                </a:solidFill>
              </a:rPr>
              <a:t>:</a:t>
            </a:r>
            <a:r>
              <a:rPr lang="pt-PT" sz="2400" dirty="0" smtClean="0">
                <a:solidFill>
                  <a:srgbClr val="FF0000"/>
                </a:solidFill>
              </a:rPr>
              <a:t> por </a:t>
            </a:r>
            <a:r>
              <a:rPr lang="pt-PT" sz="2400" b="1" dirty="0" smtClean="0">
                <a:solidFill>
                  <a:srgbClr val="FF0000"/>
                </a:solidFill>
              </a:rPr>
              <a:t>x</a:t>
            </a:r>
            <a:r>
              <a:rPr lang="pt-PT" dirty="0">
                <a:solidFill>
                  <a:srgbClr val="FF0000"/>
                </a:solidFill>
              </a:rPr>
              <a:t>	</a:t>
            </a:r>
          </a:p>
        </p:txBody>
      </p:sp>
      <p:sp>
        <p:nvSpPr>
          <p:cNvPr id="34" name="CaixaDeTexto 33"/>
          <p:cNvSpPr txBox="1"/>
          <p:nvPr/>
        </p:nvSpPr>
        <p:spPr>
          <a:xfrm>
            <a:off x="683568" y="5733256"/>
            <a:ext cx="6912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 smtClean="0">
                <a:solidFill>
                  <a:srgbClr val="0070C0"/>
                </a:solidFill>
              </a:rPr>
              <a:t>e INVERTE-SE o divisor.</a:t>
            </a:r>
            <a:endParaRPr lang="pt-PT" sz="2400" dirty="0">
              <a:solidFill>
                <a:srgbClr val="0070C0"/>
              </a:solidFill>
            </a:endParaRPr>
          </a:p>
        </p:txBody>
      </p:sp>
      <p:sp>
        <p:nvSpPr>
          <p:cNvPr id="35" name="Chamada rectangular arredondada 34"/>
          <p:cNvSpPr/>
          <p:nvPr/>
        </p:nvSpPr>
        <p:spPr>
          <a:xfrm>
            <a:off x="395536" y="764704"/>
            <a:ext cx="1656184" cy="504056"/>
          </a:xfrm>
          <a:prstGeom prst="wedgeRoundRectCallout">
            <a:avLst>
              <a:gd name="adj1" fmla="val 126718"/>
              <a:gd name="adj2" fmla="val 114724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dirty="0" smtClean="0"/>
              <a:t>MANTÉM-SE</a:t>
            </a:r>
            <a:endParaRPr lang="pt-PT" dirty="0"/>
          </a:p>
        </p:txBody>
      </p:sp>
      <p:sp>
        <p:nvSpPr>
          <p:cNvPr id="36" name="Chamada rectangular 35"/>
          <p:cNvSpPr/>
          <p:nvPr/>
        </p:nvSpPr>
        <p:spPr>
          <a:xfrm>
            <a:off x="2051720" y="4221088"/>
            <a:ext cx="1628474" cy="360040"/>
          </a:xfrm>
          <a:prstGeom prst="wedgeRectCallout">
            <a:avLst>
              <a:gd name="adj1" fmla="val 51627"/>
              <a:gd name="adj2" fmla="val -187624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b="1" dirty="0" smtClean="0">
                <a:solidFill>
                  <a:srgbClr val="FF0000"/>
                </a:solidFill>
              </a:rPr>
              <a:t>TROCA-SE</a:t>
            </a:r>
            <a:endParaRPr lang="pt-PT" b="1" dirty="0">
              <a:solidFill>
                <a:srgbClr val="FF0000"/>
              </a:solidFill>
            </a:endParaRPr>
          </a:p>
        </p:txBody>
      </p:sp>
      <p:sp>
        <p:nvSpPr>
          <p:cNvPr id="37" name="Chamada rectangular 36"/>
          <p:cNvSpPr/>
          <p:nvPr/>
        </p:nvSpPr>
        <p:spPr>
          <a:xfrm>
            <a:off x="5566256" y="764703"/>
            <a:ext cx="1800200" cy="360041"/>
          </a:xfrm>
          <a:prstGeom prst="wedgeRectCallout">
            <a:avLst>
              <a:gd name="adj1" fmla="val -105571"/>
              <a:gd name="adj2" fmla="val 266448"/>
            </a:avLst>
          </a:prstGeom>
          <a:solidFill>
            <a:srgbClr val="FFFF0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b="1" dirty="0" smtClean="0">
                <a:solidFill>
                  <a:srgbClr val="0070C0"/>
                </a:solidFill>
              </a:rPr>
              <a:t>INVERTE-SE</a:t>
            </a:r>
            <a:endParaRPr lang="pt-PT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7849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32" grpId="0"/>
      <p:bldP spid="33" grpId="0"/>
      <p:bldP spid="34" grpId="0"/>
      <p:bldP spid="35" grpId="0" animBg="1"/>
      <p:bldP spid="36" grpId="0" animBg="1"/>
      <p:bldP spid="3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aixaDeTexto 1"/>
              <p:cNvSpPr txBox="1"/>
              <p:nvPr/>
            </p:nvSpPr>
            <p:spPr>
              <a:xfrm>
                <a:off x="2280656" y="2204863"/>
                <a:ext cx="1693091" cy="11330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PT" sz="3600" b="0" i="1" smtClean="0">
                          <a:latin typeface="Cambria Math"/>
                        </a:rPr>
                        <m:t>2 :</m:t>
                      </m:r>
                      <m:f>
                        <m:fPr>
                          <m:ctrlPr>
                            <a:rPr lang="pt-PT" sz="36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PT" sz="36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pt-PT" sz="3600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  <m:r>
                        <a:rPr lang="pt-PT" sz="3600" b="0" i="1" smtClean="0"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pt-PT" sz="3600" dirty="0"/>
              </a:p>
            </p:txBody>
          </p:sp>
        </mc:Choice>
        <mc:Fallback xmlns="">
          <p:sp>
            <p:nvSpPr>
              <p:cNvPr id="2" name="CaixaDeTexto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0656" y="2204863"/>
                <a:ext cx="1693091" cy="1133067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CaixaDeTexto 2"/>
              <p:cNvSpPr txBox="1"/>
              <p:nvPr/>
            </p:nvSpPr>
            <p:spPr>
              <a:xfrm>
                <a:off x="3851920" y="2521967"/>
                <a:ext cx="187262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PT" sz="3600" b="1" i="1" smtClean="0">
                          <a:latin typeface="Cambria Math"/>
                          <a:ea typeface="Cambria Math"/>
                        </a:rPr>
                        <m:t>𝟐</m:t>
                      </m:r>
                      <m:r>
                        <a:rPr lang="pt-PT" sz="3600" b="1" i="1" smtClean="0">
                          <a:latin typeface="Cambria Math"/>
                          <a:ea typeface="Cambria Math"/>
                        </a:rPr>
                        <m:t>×</m:t>
                      </m:r>
                      <m:r>
                        <a:rPr lang="pt-PT" sz="3600" b="1" i="1" smtClean="0">
                          <a:latin typeface="Cambria Math"/>
                          <a:ea typeface="Cambria Math"/>
                        </a:rPr>
                        <m:t>𝟑</m:t>
                      </m:r>
                      <m:r>
                        <a:rPr lang="pt-PT" sz="3600" b="1" i="1" smtClean="0"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pt-PT" sz="3600" b="1" dirty="0"/>
              </a:p>
            </p:txBody>
          </p:sp>
        </mc:Choice>
        <mc:Fallback xmlns="">
          <p:sp>
            <p:nvSpPr>
              <p:cNvPr id="3" name="CaixaDeTexto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1920" y="2521967"/>
                <a:ext cx="1872629" cy="646331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CaixaDeTexto 3"/>
          <p:cNvSpPr txBox="1"/>
          <p:nvPr/>
        </p:nvSpPr>
        <p:spPr>
          <a:xfrm>
            <a:off x="5580112" y="2529517"/>
            <a:ext cx="441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3600" dirty="0" smtClean="0"/>
              <a:t>6</a:t>
            </a:r>
            <a:endParaRPr lang="pt-PT" sz="3600" dirty="0"/>
          </a:p>
        </p:txBody>
      </p:sp>
      <p:grpSp>
        <p:nvGrpSpPr>
          <p:cNvPr id="14" name="Grupo 13"/>
          <p:cNvGrpSpPr/>
          <p:nvPr/>
        </p:nvGrpSpPr>
        <p:grpSpPr>
          <a:xfrm>
            <a:off x="2536968" y="1980981"/>
            <a:ext cx="1584176" cy="575813"/>
            <a:chOff x="2555776" y="1628800"/>
            <a:chExt cx="1584176" cy="575813"/>
          </a:xfrm>
        </p:grpSpPr>
        <p:cxnSp>
          <p:nvCxnSpPr>
            <p:cNvPr id="8" name="Conexão recta 7"/>
            <p:cNvCxnSpPr/>
            <p:nvPr/>
          </p:nvCxnSpPr>
          <p:spPr>
            <a:xfrm flipV="1">
              <a:off x="2555776" y="1628800"/>
              <a:ext cx="0" cy="575813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Conexão recta unidireccional 9"/>
            <p:cNvCxnSpPr/>
            <p:nvPr/>
          </p:nvCxnSpPr>
          <p:spPr>
            <a:xfrm>
              <a:off x="4139952" y="1628800"/>
              <a:ext cx="0" cy="575813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Conexão recta 11"/>
            <p:cNvCxnSpPr/>
            <p:nvPr/>
          </p:nvCxnSpPr>
          <p:spPr>
            <a:xfrm>
              <a:off x="2555776" y="1628800"/>
              <a:ext cx="1584176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2" name="Grupo 21"/>
          <p:cNvGrpSpPr/>
          <p:nvPr/>
        </p:nvGrpSpPr>
        <p:grpSpPr>
          <a:xfrm>
            <a:off x="2865957" y="3152637"/>
            <a:ext cx="1728193" cy="575815"/>
            <a:chOff x="2816098" y="3152637"/>
            <a:chExt cx="1728193" cy="575815"/>
          </a:xfrm>
        </p:grpSpPr>
        <p:cxnSp>
          <p:nvCxnSpPr>
            <p:cNvPr id="17" name="Conexão recta 16"/>
            <p:cNvCxnSpPr/>
            <p:nvPr/>
          </p:nvCxnSpPr>
          <p:spPr>
            <a:xfrm rot="10800000" flipV="1">
              <a:off x="2816098" y="3152637"/>
              <a:ext cx="0" cy="57581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Conexão recta unidireccional 17"/>
            <p:cNvCxnSpPr/>
            <p:nvPr/>
          </p:nvCxnSpPr>
          <p:spPr>
            <a:xfrm rot="10800000">
              <a:off x="4544291" y="3152637"/>
              <a:ext cx="0" cy="575813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Conexão recta 18"/>
            <p:cNvCxnSpPr/>
            <p:nvPr/>
          </p:nvCxnSpPr>
          <p:spPr>
            <a:xfrm flipH="1" flipV="1">
              <a:off x="2816098" y="3728451"/>
              <a:ext cx="1728193" cy="1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" name="Grupo 8"/>
          <p:cNvGrpSpPr/>
          <p:nvPr/>
        </p:nvGrpSpPr>
        <p:grpSpPr>
          <a:xfrm>
            <a:off x="3203847" y="1620550"/>
            <a:ext cx="1834595" cy="977386"/>
            <a:chOff x="3203847" y="1620550"/>
            <a:chExt cx="1834595" cy="977386"/>
          </a:xfrm>
        </p:grpSpPr>
        <p:cxnSp>
          <p:nvCxnSpPr>
            <p:cNvPr id="25" name="Conexão recta 24"/>
            <p:cNvCxnSpPr/>
            <p:nvPr/>
          </p:nvCxnSpPr>
          <p:spPr>
            <a:xfrm flipV="1">
              <a:off x="3203847" y="1620550"/>
              <a:ext cx="0" cy="575814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Conexão recta unidireccional 25"/>
            <p:cNvCxnSpPr/>
            <p:nvPr/>
          </p:nvCxnSpPr>
          <p:spPr>
            <a:xfrm>
              <a:off x="5038442" y="1628800"/>
              <a:ext cx="0" cy="969136"/>
            </a:xfrm>
            <a:prstGeom prst="straightConnector1">
              <a:avLst/>
            </a:prstGeom>
            <a:ln>
              <a:solidFill>
                <a:srgbClr val="0070C0"/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Conexão recta 26"/>
            <p:cNvCxnSpPr/>
            <p:nvPr/>
          </p:nvCxnSpPr>
          <p:spPr>
            <a:xfrm>
              <a:off x="3203847" y="1628800"/>
              <a:ext cx="1834595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2" name="CaixaDeTexto 31"/>
          <p:cNvSpPr txBox="1"/>
          <p:nvPr/>
        </p:nvSpPr>
        <p:spPr>
          <a:xfrm>
            <a:off x="755576" y="5085184"/>
            <a:ext cx="40118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 smtClean="0"/>
              <a:t>O dividendo MANTÉM-SE,</a:t>
            </a:r>
            <a:endParaRPr lang="pt-PT" sz="2400" dirty="0"/>
          </a:p>
        </p:txBody>
      </p:sp>
      <p:sp>
        <p:nvSpPr>
          <p:cNvPr id="33" name="CaixaDeTexto 32"/>
          <p:cNvSpPr txBox="1"/>
          <p:nvPr/>
        </p:nvSpPr>
        <p:spPr>
          <a:xfrm>
            <a:off x="4544290" y="5085183"/>
            <a:ext cx="38441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 smtClean="0">
                <a:solidFill>
                  <a:srgbClr val="FF0000"/>
                </a:solidFill>
              </a:rPr>
              <a:t>TROCA-SE o sinal </a:t>
            </a:r>
            <a:r>
              <a:rPr lang="pt-PT" sz="2400" b="1" dirty="0" smtClean="0">
                <a:solidFill>
                  <a:srgbClr val="FF0000"/>
                </a:solidFill>
              </a:rPr>
              <a:t>:</a:t>
            </a:r>
            <a:r>
              <a:rPr lang="pt-PT" sz="2400" dirty="0" smtClean="0">
                <a:solidFill>
                  <a:srgbClr val="FF0000"/>
                </a:solidFill>
              </a:rPr>
              <a:t> por </a:t>
            </a:r>
            <a:r>
              <a:rPr lang="pt-PT" sz="2400" b="1" dirty="0" smtClean="0">
                <a:solidFill>
                  <a:srgbClr val="FF0000"/>
                </a:solidFill>
              </a:rPr>
              <a:t>x</a:t>
            </a:r>
            <a:r>
              <a:rPr lang="pt-PT" dirty="0"/>
              <a:t>	</a:t>
            </a:r>
          </a:p>
        </p:txBody>
      </p:sp>
      <p:sp>
        <p:nvSpPr>
          <p:cNvPr id="34" name="CaixaDeTexto 33"/>
          <p:cNvSpPr txBox="1"/>
          <p:nvPr/>
        </p:nvSpPr>
        <p:spPr>
          <a:xfrm>
            <a:off x="664760" y="5703021"/>
            <a:ext cx="6912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 smtClean="0">
                <a:solidFill>
                  <a:srgbClr val="0070C0"/>
                </a:solidFill>
              </a:rPr>
              <a:t>e INVERTE-SE o divisor.</a:t>
            </a:r>
            <a:endParaRPr lang="pt-PT" sz="2400" dirty="0">
              <a:solidFill>
                <a:srgbClr val="0070C0"/>
              </a:solidFill>
            </a:endParaRPr>
          </a:p>
        </p:txBody>
      </p:sp>
      <p:sp>
        <p:nvSpPr>
          <p:cNvPr id="35" name="Chamada rectangular arredondada 34"/>
          <p:cNvSpPr/>
          <p:nvPr/>
        </p:nvSpPr>
        <p:spPr>
          <a:xfrm>
            <a:off x="395536" y="764704"/>
            <a:ext cx="1656184" cy="504056"/>
          </a:xfrm>
          <a:prstGeom prst="wedgeRoundRectCallout">
            <a:avLst>
              <a:gd name="adj1" fmla="val 96602"/>
              <a:gd name="adj2" fmla="val 188936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dirty="0" smtClean="0"/>
              <a:t>MANTÉM-SE</a:t>
            </a:r>
            <a:endParaRPr lang="pt-PT" dirty="0"/>
          </a:p>
        </p:txBody>
      </p:sp>
      <p:sp>
        <p:nvSpPr>
          <p:cNvPr id="36" name="Chamada rectangular 35"/>
          <p:cNvSpPr/>
          <p:nvPr/>
        </p:nvSpPr>
        <p:spPr>
          <a:xfrm>
            <a:off x="2051720" y="4221088"/>
            <a:ext cx="1628474" cy="360040"/>
          </a:xfrm>
          <a:prstGeom prst="wedgeRectCallout">
            <a:avLst>
              <a:gd name="adj1" fmla="val 51627"/>
              <a:gd name="adj2" fmla="val -187624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b="1" dirty="0" smtClean="0">
                <a:solidFill>
                  <a:srgbClr val="FF0000"/>
                </a:solidFill>
              </a:rPr>
              <a:t>TROCA-SE</a:t>
            </a:r>
            <a:endParaRPr lang="pt-PT" b="1" dirty="0">
              <a:solidFill>
                <a:srgbClr val="FF0000"/>
              </a:solidFill>
            </a:endParaRPr>
          </a:p>
        </p:txBody>
      </p:sp>
      <p:sp>
        <p:nvSpPr>
          <p:cNvPr id="37" name="Chamada rectangular 36"/>
          <p:cNvSpPr/>
          <p:nvPr/>
        </p:nvSpPr>
        <p:spPr>
          <a:xfrm>
            <a:off x="5566256" y="764703"/>
            <a:ext cx="1800200" cy="360041"/>
          </a:xfrm>
          <a:prstGeom prst="wedgeRectCallout">
            <a:avLst>
              <a:gd name="adj1" fmla="val -105571"/>
              <a:gd name="adj2" fmla="val 185639"/>
            </a:avLst>
          </a:prstGeom>
          <a:solidFill>
            <a:srgbClr val="FFFF0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b="1" dirty="0" smtClean="0">
                <a:solidFill>
                  <a:srgbClr val="0070C0"/>
                </a:solidFill>
              </a:rPr>
              <a:t>INVERTE-SE</a:t>
            </a:r>
            <a:endParaRPr lang="pt-PT" b="1" dirty="0">
              <a:solidFill>
                <a:srgbClr val="0070C0"/>
              </a:solidFill>
            </a:endParaRPr>
          </a:p>
        </p:txBody>
      </p:sp>
      <p:sp>
        <p:nvSpPr>
          <p:cNvPr id="11" name="Rectângulo 10"/>
          <p:cNvSpPr/>
          <p:nvPr/>
        </p:nvSpPr>
        <p:spPr>
          <a:xfrm>
            <a:off x="6732240" y="1980981"/>
            <a:ext cx="2160240" cy="79041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8" name="Rectângulo 27"/>
          <p:cNvSpPr/>
          <p:nvPr/>
        </p:nvSpPr>
        <p:spPr>
          <a:xfrm>
            <a:off x="6732240" y="3430673"/>
            <a:ext cx="2160240" cy="79041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cxnSp>
        <p:nvCxnSpPr>
          <p:cNvPr id="15" name="Conexão recta 14"/>
          <p:cNvCxnSpPr/>
          <p:nvPr/>
        </p:nvCxnSpPr>
        <p:spPr>
          <a:xfrm>
            <a:off x="7419865" y="1980981"/>
            <a:ext cx="0" cy="79041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exão recta 37"/>
          <p:cNvCxnSpPr/>
          <p:nvPr/>
        </p:nvCxnSpPr>
        <p:spPr>
          <a:xfrm>
            <a:off x="8172400" y="1980981"/>
            <a:ext cx="0" cy="79041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exão recta 38"/>
          <p:cNvCxnSpPr/>
          <p:nvPr/>
        </p:nvCxnSpPr>
        <p:spPr>
          <a:xfrm>
            <a:off x="7419865" y="3430671"/>
            <a:ext cx="0" cy="79041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exão recta 39"/>
          <p:cNvCxnSpPr/>
          <p:nvPr/>
        </p:nvCxnSpPr>
        <p:spPr>
          <a:xfrm>
            <a:off x="8172400" y="3430672"/>
            <a:ext cx="0" cy="79041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CaixaDeTexto 15"/>
              <p:cNvSpPr txBox="1"/>
              <p:nvPr/>
            </p:nvSpPr>
            <p:spPr>
              <a:xfrm>
                <a:off x="6876256" y="2069822"/>
                <a:ext cx="377026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PT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pt-PT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pt-PT" dirty="0"/>
              </a:p>
            </p:txBody>
          </p:sp>
        </mc:Choice>
        <mc:Fallback xmlns="">
          <p:sp>
            <p:nvSpPr>
              <p:cNvPr id="16" name="CaixaDeTexto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76256" y="2069822"/>
                <a:ext cx="377026" cy="61273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CaixaDeTexto 40"/>
              <p:cNvSpPr txBox="1"/>
              <p:nvPr/>
            </p:nvSpPr>
            <p:spPr>
              <a:xfrm>
                <a:off x="7623847" y="2091154"/>
                <a:ext cx="377026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PT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pt-PT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pt-PT" dirty="0"/>
              </a:p>
            </p:txBody>
          </p:sp>
        </mc:Choice>
        <mc:Fallback xmlns="">
          <p:sp>
            <p:nvSpPr>
              <p:cNvPr id="41" name="CaixaDeTexto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3847" y="2091154"/>
                <a:ext cx="377026" cy="61273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CaixaDeTexto 41"/>
              <p:cNvSpPr txBox="1"/>
              <p:nvPr/>
            </p:nvSpPr>
            <p:spPr>
              <a:xfrm>
                <a:off x="8318101" y="2091154"/>
                <a:ext cx="377026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PT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pt-PT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pt-PT" dirty="0"/>
              </a:p>
            </p:txBody>
          </p:sp>
        </mc:Choice>
        <mc:Fallback xmlns="">
          <p:sp>
            <p:nvSpPr>
              <p:cNvPr id="42" name="CaixaDeTexto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18101" y="2091154"/>
                <a:ext cx="377026" cy="612732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CaixaDeTexto 42"/>
              <p:cNvSpPr txBox="1"/>
              <p:nvPr/>
            </p:nvSpPr>
            <p:spPr>
              <a:xfrm>
                <a:off x="6876256" y="3529385"/>
                <a:ext cx="377026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PT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pt-PT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pt-PT" dirty="0"/>
              </a:p>
            </p:txBody>
          </p:sp>
        </mc:Choice>
        <mc:Fallback xmlns="">
          <p:sp>
            <p:nvSpPr>
              <p:cNvPr id="43" name="CaixaDeTexto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76256" y="3529385"/>
                <a:ext cx="377026" cy="612732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CaixaDeTexto 43"/>
              <p:cNvSpPr txBox="1"/>
              <p:nvPr/>
            </p:nvSpPr>
            <p:spPr>
              <a:xfrm>
                <a:off x="7567380" y="3529385"/>
                <a:ext cx="377026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PT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pt-PT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pt-PT" dirty="0"/>
              </a:p>
            </p:txBody>
          </p:sp>
        </mc:Choice>
        <mc:Fallback xmlns="">
          <p:sp>
            <p:nvSpPr>
              <p:cNvPr id="44" name="CaixaDeTexto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7380" y="3529385"/>
                <a:ext cx="377026" cy="612732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CaixaDeTexto 44"/>
              <p:cNvSpPr txBox="1"/>
              <p:nvPr/>
            </p:nvSpPr>
            <p:spPr>
              <a:xfrm>
                <a:off x="8318101" y="3529385"/>
                <a:ext cx="377026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PT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pt-PT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pt-PT" dirty="0"/>
              </a:p>
            </p:txBody>
          </p:sp>
        </mc:Choice>
        <mc:Fallback xmlns="">
          <p:sp>
            <p:nvSpPr>
              <p:cNvPr id="45" name="CaixaDeTexto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18101" y="3529385"/>
                <a:ext cx="377026" cy="612732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CaixaDeTexto 19"/>
          <p:cNvSpPr txBox="1"/>
          <p:nvPr/>
        </p:nvSpPr>
        <p:spPr>
          <a:xfrm>
            <a:off x="6819669" y="2898616"/>
            <a:ext cx="49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1X</a:t>
            </a:r>
            <a:endParaRPr lang="pt-PT" dirty="0"/>
          </a:p>
        </p:txBody>
      </p:sp>
      <p:sp>
        <p:nvSpPr>
          <p:cNvPr id="46" name="CaixaDeTexto 45"/>
          <p:cNvSpPr txBox="1"/>
          <p:nvPr/>
        </p:nvSpPr>
        <p:spPr>
          <a:xfrm>
            <a:off x="7520365" y="2929341"/>
            <a:ext cx="49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2X</a:t>
            </a:r>
            <a:endParaRPr lang="pt-PT" dirty="0"/>
          </a:p>
        </p:txBody>
      </p:sp>
      <p:sp>
        <p:nvSpPr>
          <p:cNvPr id="47" name="CaixaDeTexto 46"/>
          <p:cNvSpPr txBox="1"/>
          <p:nvPr/>
        </p:nvSpPr>
        <p:spPr>
          <a:xfrm>
            <a:off x="8297747" y="2915487"/>
            <a:ext cx="49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3</a:t>
            </a:r>
            <a:r>
              <a:rPr lang="pt-PT" dirty="0" smtClean="0"/>
              <a:t>X</a:t>
            </a:r>
            <a:endParaRPr lang="pt-PT" dirty="0"/>
          </a:p>
        </p:txBody>
      </p:sp>
      <p:sp>
        <p:nvSpPr>
          <p:cNvPr id="48" name="CaixaDeTexto 47"/>
          <p:cNvSpPr txBox="1"/>
          <p:nvPr/>
        </p:nvSpPr>
        <p:spPr>
          <a:xfrm>
            <a:off x="6799315" y="4396462"/>
            <a:ext cx="49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4X</a:t>
            </a:r>
            <a:endParaRPr lang="pt-PT" dirty="0"/>
          </a:p>
        </p:txBody>
      </p:sp>
      <p:sp>
        <p:nvSpPr>
          <p:cNvPr id="49" name="CaixaDeTexto 48"/>
          <p:cNvSpPr txBox="1"/>
          <p:nvPr/>
        </p:nvSpPr>
        <p:spPr>
          <a:xfrm>
            <a:off x="7567260" y="4396462"/>
            <a:ext cx="49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5X</a:t>
            </a:r>
            <a:endParaRPr lang="pt-PT" dirty="0"/>
          </a:p>
        </p:txBody>
      </p:sp>
      <p:sp>
        <p:nvSpPr>
          <p:cNvPr id="50" name="CaixaDeTexto 49"/>
          <p:cNvSpPr txBox="1"/>
          <p:nvPr/>
        </p:nvSpPr>
        <p:spPr>
          <a:xfrm>
            <a:off x="8298915" y="4396462"/>
            <a:ext cx="49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6X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325892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32" grpId="0"/>
      <p:bldP spid="33" grpId="0"/>
      <p:bldP spid="34" grpId="0"/>
      <p:bldP spid="35" grpId="0" animBg="1"/>
      <p:bldP spid="36" grpId="0" animBg="1"/>
      <p:bldP spid="37" grpId="0" animBg="1"/>
      <p:bldP spid="11" grpId="0" animBg="1"/>
      <p:bldP spid="28" grpId="0" animBg="1"/>
      <p:bldP spid="16" grpId="0"/>
      <p:bldP spid="41" grpId="0"/>
      <p:bldP spid="42" grpId="0"/>
      <p:bldP spid="43" grpId="0"/>
      <p:bldP spid="44" grpId="0"/>
      <p:bldP spid="45" grpId="0"/>
      <p:bldP spid="20" grpId="0"/>
      <p:bldP spid="46" grpId="0"/>
      <p:bldP spid="47" grpId="0"/>
      <p:bldP spid="48" grpId="0"/>
      <p:bldP spid="49" grpId="0"/>
      <p:bldP spid="5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aixaDeTexto 1"/>
              <p:cNvSpPr txBox="1"/>
              <p:nvPr/>
            </p:nvSpPr>
            <p:spPr>
              <a:xfrm>
                <a:off x="2280656" y="2204863"/>
                <a:ext cx="1693092" cy="11443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sz="36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PT" sz="3600" b="0" i="1" smtClean="0">
                              <a:latin typeface="Cambria Math"/>
                            </a:rPr>
                            <m:t>2</m:t>
                          </m:r>
                        </m:num>
                        <m:den>
                          <m:r>
                            <a:rPr lang="pt-PT" sz="3600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  <m:r>
                        <a:rPr lang="pt-PT" sz="3600" b="0" i="1" smtClean="0">
                          <a:latin typeface="Cambria Math"/>
                        </a:rPr>
                        <m:t> :</m:t>
                      </m:r>
                      <m:f>
                        <m:fPr>
                          <m:ctrlPr>
                            <a:rPr lang="pt-PT" sz="3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PT" sz="3600" b="0" i="1" smtClean="0">
                              <a:latin typeface="Cambria Math"/>
                            </a:rPr>
                            <m:t>5</m:t>
                          </m:r>
                        </m:num>
                        <m:den>
                          <m:r>
                            <a:rPr lang="pt-PT" sz="3600" b="0" i="1" smtClean="0">
                              <a:latin typeface="Cambria Math"/>
                            </a:rPr>
                            <m:t>7</m:t>
                          </m:r>
                        </m:den>
                      </m:f>
                      <m:r>
                        <a:rPr lang="pt-PT" sz="3600" b="0" i="1" smtClean="0"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pt-PT" sz="3600" dirty="0"/>
              </a:p>
            </p:txBody>
          </p:sp>
        </mc:Choice>
        <mc:Fallback xmlns="">
          <p:sp>
            <p:nvSpPr>
              <p:cNvPr id="2" name="CaixaDeTexto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0656" y="2204863"/>
                <a:ext cx="1693092" cy="114435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CaixaDeTexto 2"/>
              <p:cNvSpPr txBox="1"/>
              <p:nvPr/>
            </p:nvSpPr>
            <p:spPr>
              <a:xfrm>
                <a:off x="3851920" y="2209706"/>
                <a:ext cx="1830949" cy="11330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sz="36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PT" sz="3600" b="0" i="1" smtClean="0">
                              <a:latin typeface="Cambria Math"/>
                            </a:rPr>
                            <m:t>2</m:t>
                          </m:r>
                        </m:num>
                        <m:den>
                          <m:r>
                            <a:rPr lang="pt-PT" sz="3600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  <m:r>
                        <a:rPr lang="pt-PT" sz="3600" i="1" smtClean="0">
                          <a:latin typeface="Cambria Math"/>
                          <a:ea typeface="Cambria Math"/>
                        </a:rPr>
                        <m:t>×</m:t>
                      </m:r>
                      <m:f>
                        <m:fPr>
                          <m:ctrlPr>
                            <a:rPr lang="pt-PT" sz="360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pt-PT" sz="3600" b="0" i="1" smtClean="0">
                              <a:latin typeface="Cambria Math"/>
                              <a:ea typeface="Cambria Math"/>
                            </a:rPr>
                            <m:t>7</m:t>
                          </m:r>
                        </m:num>
                        <m:den>
                          <m:r>
                            <a:rPr lang="pt-PT" sz="3600" b="0" i="1" smtClean="0">
                              <a:latin typeface="Cambria Math"/>
                              <a:ea typeface="Cambria Math"/>
                            </a:rPr>
                            <m:t>5</m:t>
                          </m:r>
                        </m:den>
                      </m:f>
                      <m:r>
                        <a:rPr lang="pt-PT" sz="3600" i="1" smtClean="0"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pt-PT" sz="3600" dirty="0"/>
              </a:p>
            </p:txBody>
          </p:sp>
        </mc:Choice>
        <mc:Fallback xmlns="">
          <p:sp>
            <p:nvSpPr>
              <p:cNvPr id="3" name="CaixaDeTexto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1920" y="2209706"/>
                <a:ext cx="1830949" cy="113306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CaixaDeTexto 3"/>
              <p:cNvSpPr txBox="1"/>
              <p:nvPr/>
            </p:nvSpPr>
            <p:spPr>
              <a:xfrm>
                <a:off x="5580112" y="2204613"/>
                <a:ext cx="822661" cy="11330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sz="36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PT" sz="3600" b="0" i="1" smtClean="0">
                              <a:latin typeface="Cambria Math"/>
                            </a:rPr>
                            <m:t>14</m:t>
                          </m:r>
                        </m:num>
                        <m:den>
                          <m:r>
                            <a:rPr lang="pt-PT" sz="3600" b="0" i="1" smtClean="0">
                              <a:latin typeface="Cambria Math"/>
                            </a:rPr>
                            <m:t>15</m:t>
                          </m:r>
                        </m:den>
                      </m:f>
                    </m:oMath>
                  </m:oMathPara>
                </a14:m>
                <a:endParaRPr lang="pt-PT" sz="3600" dirty="0"/>
              </a:p>
            </p:txBody>
          </p:sp>
        </mc:Choice>
        <mc:Fallback xmlns="">
          <p:sp>
            <p:nvSpPr>
              <p:cNvPr id="4" name="CaixaDeTexto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0112" y="2204613"/>
                <a:ext cx="822661" cy="113306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" name="Grupo 13"/>
          <p:cNvGrpSpPr/>
          <p:nvPr/>
        </p:nvGrpSpPr>
        <p:grpSpPr>
          <a:xfrm>
            <a:off x="2555776" y="1628800"/>
            <a:ext cx="1584176" cy="575813"/>
            <a:chOff x="2555776" y="1628800"/>
            <a:chExt cx="1584176" cy="575813"/>
          </a:xfrm>
        </p:grpSpPr>
        <p:cxnSp>
          <p:nvCxnSpPr>
            <p:cNvPr id="8" name="Conexão recta 7"/>
            <p:cNvCxnSpPr/>
            <p:nvPr/>
          </p:nvCxnSpPr>
          <p:spPr>
            <a:xfrm flipV="1">
              <a:off x="2555776" y="1628800"/>
              <a:ext cx="0" cy="575813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Conexão recta unidireccional 9"/>
            <p:cNvCxnSpPr/>
            <p:nvPr/>
          </p:nvCxnSpPr>
          <p:spPr>
            <a:xfrm>
              <a:off x="4139952" y="1628800"/>
              <a:ext cx="0" cy="575813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Conexão recta 11"/>
            <p:cNvCxnSpPr/>
            <p:nvPr/>
          </p:nvCxnSpPr>
          <p:spPr>
            <a:xfrm>
              <a:off x="2555776" y="1628800"/>
              <a:ext cx="1584176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2" name="Grupo 21"/>
          <p:cNvGrpSpPr/>
          <p:nvPr/>
        </p:nvGrpSpPr>
        <p:grpSpPr>
          <a:xfrm>
            <a:off x="2865957" y="3152637"/>
            <a:ext cx="1678335" cy="575816"/>
            <a:chOff x="2865957" y="3152637"/>
            <a:chExt cx="1678335" cy="575816"/>
          </a:xfrm>
        </p:grpSpPr>
        <p:cxnSp>
          <p:nvCxnSpPr>
            <p:cNvPr id="17" name="Conexão recta 16"/>
            <p:cNvCxnSpPr/>
            <p:nvPr/>
          </p:nvCxnSpPr>
          <p:spPr>
            <a:xfrm rot="10800000" flipV="1">
              <a:off x="2865957" y="3152637"/>
              <a:ext cx="0" cy="57581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Conexão recta unidireccional 17"/>
            <p:cNvCxnSpPr/>
            <p:nvPr/>
          </p:nvCxnSpPr>
          <p:spPr>
            <a:xfrm rot="10800000">
              <a:off x="4544291" y="3152637"/>
              <a:ext cx="0" cy="575813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Conexão recta 18"/>
            <p:cNvCxnSpPr/>
            <p:nvPr/>
          </p:nvCxnSpPr>
          <p:spPr>
            <a:xfrm flipH="1" flipV="1">
              <a:off x="2865957" y="3728451"/>
              <a:ext cx="1678335" cy="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1" name="Grupo 30"/>
          <p:cNvGrpSpPr/>
          <p:nvPr/>
        </p:nvGrpSpPr>
        <p:grpSpPr>
          <a:xfrm>
            <a:off x="3205214" y="1460964"/>
            <a:ext cx="1773681" cy="743649"/>
            <a:chOff x="3158359" y="1916708"/>
            <a:chExt cx="1773681" cy="743649"/>
          </a:xfrm>
        </p:grpSpPr>
        <p:cxnSp>
          <p:nvCxnSpPr>
            <p:cNvPr id="25" name="Conexão recta 24"/>
            <p:cNvCxnSpPr>
              <a:stCxn id="2" idx="0"/>
            </p:cNvCxnSpPr>
            <p:nvPr/>
          </p:nvCxnSpPr>
          <p:spPr>
            <a:xfrm flipV="1">
              <a:off x="3158359" y="1916708"/>
              <a:ext cx="0" cy="738806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Conexão recta unidireccional 25"/>
            <p:cNvCxnSpPr/>
            <p:nvPr/>
          </p:nvCxnSpPr>
          <p:spPr>
            <a:xfrm>
              <a:off x="4932040" y="1924956"/>
              <a:ext cx="0" cy="735401"/>
            </a:xfrm>
            <a:prstGeom prst="straightConnector1">
              <a:avLst/>
            </a:prstGeom>
            <a:ln>
              <a:solidFill>
                <a:srgbClr val="0070C0"/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Conexão recta 26"/>
            <p:cNvCxnSpPr/>
            <p:nvPr/>
          </p:nvCxnSpPr>
          <p:spPr>
            <a:xfrm>
              <a:off x="3158359" y="1916708"/>
              <a:ext cx="1773681" cy="8248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2" name="CaixaDeTexto 31"/>
          <p:cNvSpPr txBox="1"/>
          <p:nvPr/>
        </p:nvSpPr>
        <p:spPr>
          <a:xfrm>
            <a:off x="755576" y="5085184"/>
            <a:ext cx="40118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 smtClean="0"/>
              <a:t>O dividendo MANTÉM-SE,</a:t>
            </a:r>
            <a:endParaRPr lang="pt-PT" sz="2400" dirty="0"/>
          </a:p>
        </p:txBody>
      </p:sp>
      <p:sp>
        <p:nvSpPr>
          <p:cNvPr id="33" name="CaixaDeTexto 32"/>
          <p:cNvSpPr txBox="1"/>
          <p:nvPr/>
        </p:nvSpPr>
        <p:spPr>
          <a:xfrm>
            <a:off x="4544290" y="5085183"/>
            <a:ext cx="38441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 smtClean="0">
                <a:solidFill>
                  <a:srgbClr val="FF0000"/>
                </a:solidFill>
              </a:rPr>
              <a:t>TROCA-SE o sinal </a:t>
            </a:r>
            <a:r>
              <a:rPr lang="pt-PT" sz="2400" b="1" dirty="0" smtClean="0">
                <a:solidFill>
                  <a:srgbClr val="FF0000"/>
                </a:solidFill>
              </a:rPr>
              <a:t>:</a:t>
            </a:r>
            <a:r>
              <a:rPr lang="pt-PT" sz="2400" dirty="0" smtClean="0">
                <a:solidFill>
                  <a:srgbClr val="FF0000"/>
                </a:solidFill>
              </a:rPr>
              <a:t> por </a:t>
            </a:r>
            <a:r>
              <a:rPr lang="pt-PT" sz="2400" b="1" dirty="0" smtClean="0">
                <a:solidFill>
                  <a:srgbClr val="FF0000"/>
                </a:solidFill>
              </a:rPr>
              <a:t>x</a:t>
            </a:r>
            <a:r>
              <a:rPr lang="pt-PT" dirty="0">
                <a:solidFill>
                  <a:srgbClr val="FF0000"/>
                </a:solidFill>
              </a:rPr>
              <a:t>	</a:t>
            </a:r>
          </a:p>
        </p:txBody>
      </p:sp>
      <p:sp>
        <p:nvSpPr>
          <p:cNvPr id="34" name="CaixaDeTexto 33"/>
          <p:cNvSpPr txBox="1"/>
          <p:nvPr/>
        </p:nvSpPr>
        <p:spPr>
          <a:xfrm>
            <a:off x="762650" y="5733256"/>
            <a:ext cx="6912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 smtClean="0">
                <a:solidFill>
                  <a:srgbClr val="0070C0"/>
                </a:solidFill>
              </a:rPr>
              <a:t>e INVERTE-SE o divisor.</a:t>
            </a:r>
            <a:endParaRPr lang="pt-PT" sz="2400" dirty="0">
              <a:solidFill>
                <a:srgbClr val="0070C0"/>
              </a:solidFill>
            </a:endParaRPr>
          </a:p>
        </p:txBody>
      </p:sp>
      <p:sp>
        <p:nvSpPr>
          <p:cNvPr id="35" name="Chamada rectangular arredondada 34"/>
          <p:cNvSpPr/>
          <p:nvPr/>
        </p:nvSpPr>
        <p:spPr>
          <a:xfrm>
            <a:off x="395536" y="764704"/>
            <a:ext cx="1656184" cy="504056"/>
          </a:xfrm>
          <a:prstGeom prst="wedgeRoundRectCallout">
            <a:avLst>
              <a:gd name="adj1" fmla="val 72343"/>
              <a:gd name="adj2" fmla="val 150456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dirty="0" smtClean="0"/>
              <a:t>MANTÉM-SE</a:t>
            </a:r>
            <a:endParaRPr lang="pt-PT" dirty="0"/>
          </a:p>
        </p:txBody>
      </p:sp>
      <p:sp>
        <p:nvSpPr>
          <p:cNvPr id="36" name="Chamada rectangular 35"/>
          <p:cNvSpPr/>
          <p:nvPr/>
        </p:nvSpPr>
        <p:spPr>
          <a:xfrm>
            <a:off x="2051720" y="4221088"/>
            <a:ext cx="1628474" cy="360040"/>
          </a:xfrm>
          <a:prstGeom prst="wedgeRectCallout">
            <a:avLst>
              <a:gd name="adj1" fmla="val 51627"/>
              <a:gd name="adj2" fmla="val -187624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b="1" dirty="0" smtClean="0">
                <a:solidFill>
                  <a:srgbClr val="FF0000"/>
                </a:solidFill>
              </a:rPr>
              <a:t>TROCA-SE</a:t>
            </a:r>
            <a:endParaRPr lang="pt-PT" b="1" dirty="0">
              <a:solidFill>
                <a:srgbClr val="FF0000"/>
              </a:solidFill>
            </a:endParaRPr>
          </a:p>
        </p:txBody>
      </p:sp>
      <p:sp>
        <p:nvSpPr>
          <p:cNvPr id="37" name="Chamada rectangular 36"/>
          <p:cNvSpPr/>
          <p:nvPr/>
        </p:nvSpPr>
        <p:spPr>
          <a:xfrm>
            <a:off x="5566256" y="764704"/>
            <a:ext cx="1800200" cy="360041"/>
          </a:xfrm>
          <a:prstGeom prst="wedgeRectCallout">
            <a:avLst>
              <a:gd name="adj1" fmla="val -100953"/>
              <a:gd name="adj2" fmla="val 135614"/>
            </a:avLst>
          </a:prstGeom>
          <a:solidFill>
            <a:srgbClr val="FFFF0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b="1" dirty="0" smtClean="0">
                <a:solidFill>
                  <a:srgbClr val="0070C0"/>
                </a:solidFill>
              </a:rPr>
              <a:t>INVERTE-SE</a:t>
            </a:r>
            <a:endParaRPr lang="pt-PT" b="1" dirty="0">
              <a:solidFill>
                <a:srgbClr val="0070C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CaixaDeTexto 4"/>
              <p:cNvSpPr txBox="1"/>
              <p:nvPr/>
            </p:nvSpPr>
            <p:spPr>
              <a:xfrm>
                <a:off x="6822148" y="1836912"/>
                <a:ext cx="2088232" cy="2772810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pt-PT" b="1" dirty="0" smtClean="0"/>
                  <a:t>Demonstração</a:t>
                </a:r>
              </a:p>
              <a:p>
                <a:endParaRPr lang="pt-PT" dirty="0" smtClean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PT" b="0" i="1" smtClean="0">
                              <a:latin typeface="Cambria Math"/>
                            </a:rPr>
                            <m:t>2</m:t>
                          </m:r>
                        </m:num>
                        <m:den>
                          <m:r>
                            <a:rPr lang="pt-PT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  <m:r>
                        <a:rPr lang="pt-PT" b="0" i="1" smtClean="0">
                          <a:latin typeface="Cambria Math"/>
                        </a:rPr>
                        <m:t> </m:t>
                      </m:r>
                      <m:r>
                        <a:rPr lang="pt-PT" b="0" i="1" smtClean="0">
                          <a:latin typeface="Cambria Math"/>
                          <a:ea typeface="Cambria Math"/>
                        </a:rPr>
                        <m:t>= </m:t>
                      </m:r>
                      <m:f>
                        <m:fPr>
                          <m:ctrlPr>
                            <a:rPr lang="pt-PT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pt-PT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num>
                        <m:den>
                          <m:r>
                            <a:rPr lang="pt-PT" b="0" i="1" smtClean="0">
                              <a:latin typeface="Cambria Math"/>
                              <a:ea typeface="Cambria Math"/>
                            </a:rPr>
                            <m:t>3</m:t>
                          </m:r>
                        </m:den>
                      </m:f>
                      <m:r>
                        <a:rPr lang="pt-PT" b="0" i="1" smtClean="0">
                          <a:latin typeface="Cambria Math"/>
                          <a:ea typeface="Cambria Math"/>
                        </a:rPr>
                        <m:t> ×1</m:t>
                      </m:r>
                    </m:oMath>
                  </m:oMathPara>
                </a14:m>
                <a:endParaRPr lang="pt-PT" b="0" dirty="0" smtClean="0">
                  <a:ea typeface="Cambria Math"/>
                </a:endParaRPr>
              </a:p>
              <a:p>
                <a:endParaRPr lang="pt-PT" dirty="0" smtClean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PT" b="0" i="1" smtClean="0">
                              <a:latin typeface="Cambria Math"/>
                            </a:rPr>
                            <m:t>2</m:t>
                          </m:r>
                        </m:num>
                        <m:den>
                          <m:r>
                            <a:rPr lang="pt-PT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  <m:r>
                        <a:rPr lang="pt-PT" b="0" i="1" smtClean="0">
                          <a:latin typeface="Cambria Math"/>
                        </a:rPr>
                        <m:t> </m:t>
                      </m:r>
                      <m:r>
                        <a:rPr lang="pt-PT" b="0" i="1" smtClean="0">
                          <a:latin typeface="Cambria Math"/>
                          <a:ea typeface="Cambria Math"/>
                        </a:rPr>
                        <m:t>= </m:t>
                      </m:r>
                      <m:f>
                        <m:fPr>
                          <m:ctrlPr>
                            <a:rPr lang="pt-PT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pt-PT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num>
                        <m:den>
                          <m:r>
                            <a:rPr lang="pt-PT" b="0" i="1" smtClean="0">
                              <a:latin typeface="Cambria Math"/>
                              <a:ea typeface="Cambria Math"/>
                            </a:rPr>
                            <m:t>3</m:t>
                          </m:r>
                        </m:den>
                      </m:f>
                      <m:r>
                        <a:rPr lang="pt-PT" b="0" i="1" smtClean="0">
                          <a:latin typeface="Cambria Math"/>
                          <a:ea typeface="Cambria Math"/>
                        </a:rPr>
                        <m:t> × </m:t>
                      </m:r>
                      <m:f>
                        <m:fPr>
                          <m:ctrlPr>
                            <a:rPr lang="pt-PT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pt-PT" b="0" i="1" smtClean="0">
                              <a:latin typeface="Cambria Math"/>
                              <a:ea typeface="Cambria Math"/>
                            </a:rPr>
                            <m:t>7</m:t>
                          </m:r>
                        </m:num>
                        <m:den>
                          <m:r>
                            <a:rPr lang="pt-PT" b="0" i="1" smtClean="0">
                              <a:latin typeface="Cambria Math"/>
                              <a:ea typeface="Cambria Math"/>
                            </a:rPr>
                            <m:t>5</m:t>
                          </m:r>
                        </m:den>
                      </m:f>
                      <m:r>
                        <a:rPr lang="pt-PT" b="0" i="1" smtClean="0">
                          <a:latin typeface="Cambria Math"/>
                          <a:ea typeface="Cambria Math"/>
                        </a:rPr>
                        <m:t> × </m:t>
                      </m:r>
                      <m:f>
                        <m:fPr>
                          <m:ctrlPr>
                            <a:rPr lang="pt-PT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pt-PT" b="0" i="1" smtClean="0">
                              <a:latin typeface="Cambria Math"/>
                              <a:ea typeface="Cambria Math"/>
                            </a:rPr>
                            <m:t>5</m:t>
                          </m:r>
                        </m:num>
                        <m:den>
                          <m:r>
                            <a:rPr lang="pt-PT" b="0" i="1" smtClean="0">
                              <a:latin typeface="Cambria Math"/>
                              <a:ea typeface="Cambria Math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pt-PT" dirty="0" smtClean="0"/>
              </a:p>
              <a:p>
                <a:endParaRPr lang="pt-PT" dirty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PT" b="0" i="1" smtClean="0">
                              <a:latin typeface="Cambria Math"/>
                            </a:rPr>
                            <m:t>2</m:t>
                          </m:r>
                        </m:num>
                        <m:den>
                          <m:r>
                            <a:rPr lang="pt-PT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  <m:r>
                        <a:rPr lang="pt-PT" b="0" i="1" smtClean="0">
                          <a:latin typeface="Cambria Math"/>
                        </a:rPr>
                        <m:t> </m:t>
                      </m:r>
                      <m:r>
                        <a:rPr lang="pt-PT" b="0" i="1" smtClean="0">
                          <a:latin typeface="Cambria Math"/>
                          <a:ea typeface="Cambria Math"/>
                        </a:rPr>
                        <m:t>÷ </m:t>
                      </m:r>
                      <m:f>
                        <m:fPr>
                          <m:ctrlPr>
                            <a:rPr lang="pt-PT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pt-PT" b="0" i="1" smtClean="0">
                              <a:latin typeface="Cambria Math"/>
                              <a:ea typeface="Cambria Math"/>
                            </a:rPr>
                            <m:t>5</m:t>
                          </m:r>
                        </m:num>
                        <m:den>
                          <m:r>
                            <a:rPr lang="pt-PT" b="0" i="1" smtClean="0">
                              <a:latin typeface="Cambria Math"/>
                              <a:ea typeface="Cambria Math"/>
                            </a:rPr>
                            <m:t>7</m:t>
                          </m:r>
                        </m:den>
                      </m:f>
                      <m:r>
                        <a:rPr lang="pt-PT" b="0" i="1" smtClean="0">
                          <a:latin typeface="Cambria Math"/>
                          <a:ea typeface="Cambria Math"/>
                        </a:rPr>
                        <m:t> = </m:t>
                      </m:r>
                      <m:f>
                        <m:fPr>
                          <m:ctrlPr>
                            <a:rPr lang="pt-PT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pt-PT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num>
                        <m:den>
                          <m:r>
                            <a:rPr lang="pt-PT" b="0" i="1" smtClean="0">
                              <a:latin typeface="Cambria Math"/>
                              <a:ea typeface="Cambria Math"/>
                            </a:rPr>
                            <m:t>3</m:t>
                          </m:r>
                        </m:den>
                      </m:f>
                      <m:r>
                        <a:rPr lang="pt-PT" b="0" i="1" smtClean="0">
                          <a:latin typeface="Cambria Math"/>
                          <a:ea typeface="Cambria Math"/>
                        </a:rPr>
                        <m:t>  × </m:t>
                      </m:r>
                      <m:f>
                        <m:fPr>
                          <m:ctrlPr>
                            <a:rPr lang="pt-PT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pt-PT" b="0" i="1" smtClean="0">
                              <a:latin typeface="Cambria Math"/>
                              <a:ea typeface="Cambria Math"/>
                            </a:rPr>
                            <m:t>7</m:t>
                          </m:r>
                        </m:num>
                        <m:den>
                          <m:r>
                            <a:rPr lang="pt-PT" b="0" i="1" smtClean="0">
                              <a:latin typeface="Cambria Math"/>
                              <a:ea typeface="Cambria Math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pt-PT" dirty="0"/>
              </a:p>
            </p:txBody>
          </p:sp>
        </mc:Choice>
        <mc:Fallback>
          <p:sp>
            <p:nvSpPr>
              <p:cNvPr id="5" name="CaixaDeTexto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22148" y="1836912"/>
                <a:ext cx="2088232" cy="2772810"/>
              </a:xfrm>
              <a:prstGeom prst="rect">
                <a:avLst/>
              </a:prstGeom>
              <a:blipFill rotWithShape="1">
                <a:blip r:embed="rId5"/>
                <a:stretch>
                  <a:fillRect l="-1729" t="-654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23840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32" grpId="0"/>
      <p:bldP spid="33" grpId="0"/>
      <p:bldP spid="34" grpId="0"/>
      <p:bldP spid="35" grpId="0" animBg="1"/>
      <p:bldP spid="36" grpId="0" animBg="1"/>
      <p:bldP spid="37" grpId="0" animBg="1"/>
      <p:bldP spid="5" grpId="0" animBg="1"/>
      <p:bldP spid="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CaixaDeTexto 1"/>
              <p:cNvSpPr txBox="1"/>
              <p:nvPr/>
            </p:nvSpPr>
            <p:spPr>
              <a:xfrm>
                <a:off x="2280656" y="2204863"/>
                <a:ext cx="1693092" cy="113101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sz="36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PT" sz="3600" b="0" i="1" smtClean="0">
                              <a:latin typeface="Cambria Math"/>
                            </a:rPr>
                            <m:t>3</m:t>
                          </m:r>
                        </m:num>
                        <m:den>
                          <m:r>
                            <a:rPr lang="pt-PT" sz="3600" b="0" i="1" smtClean="0">
                              <a:latin typeface="Cambria Math"/>
                            </a:rPr>
                            <m:t>4</m:t>
                          </m:r>
                        </m:den>
                      </m:f>
                      <m:r>
                        <a:rPr lang="pt-PT" sz="3600" b="0" i="1" smtClean="0">
                          <a:latin typeface="Cambria Math"/>
                        </a:rPr>
                        <m:t> :</m:t>
                      </m:r>
                      <m:f>
                        <m:fPr>
                          <m:ctrlPr>
                            <a:rPr lang="pt-PT" sz="36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PT" sz="3600" b="0" i="1" smtClean="0">
                              <a:latin typeface="Cambria Math"/>
                            </a:rPr>
                            <m:t>2</m:t>
                          </m:r>
                        </m:num>
                        <m:den>
                          <m:r>
                            <a:rPr lang="pt-PT" sz="3600" b="0" i="1" smtClean="0">
                              <a:latin typeface="Cambria Math"/>
                            </a:rPr>
                            <m:t>7</m:t>
                          </m:r>
                        </m:den>
                      </m:f>
                      <m:r>
                        <a:rPr lang="pt-PT" sz="3600" b="0" i="1" smtClean="0"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pt-PT" sz="3600" dirty="0"/>
              </a:p>
            </p:txBody>
          </p:sp>
        </mc:Choice>
        <mc:Fallback>
          <p:sp>
            <p:nvSpPr>
              <p:cNvPr id="2" name="CaixaDeTexto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0656" y="2204863"/>
                <a:ext cx="1693092" cy="113101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CaixaDeTexto 2"/>
              <p:cNvSpPr txBox="1"/>
              <p:nvPr/>
            </p:nvSpPr>
            <p:spPr>
              <a:xfrm>
                <a:off x="3851920" y="2209706"/>
                <a:ext cx="567783" cy="11294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sz="36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PT" sz="3600" b="0" i="1" smtClean="0">
                              <a:latin typeface="Cambria Math"/>
                            </a:rPr>
                            <m:t>3</m:t>
                          </m:r>
                        </m:num>
                        <m:den>
                          <m:r>
                            <a:rPr lang="pt-PT" sz="3600" b="0" i="1" smtClean="0">
                              <a:latin typeface="Cambria Math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pt-PT" sz="3600" dirty="0"/>
              </a:p>
            </p:txBody>
          </p:sp>
        </mc:Choice>
        <mc:Fallback>
          <p:sp>
            <p:nvSpPr>
              <p:cNvPr id="3" name="CaixaDeTexto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1920" y="2209706"/>
                <a:ext cx="567783" cy="112947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CaixaDeTexto 3"/>
              <p:cNvSpPr txBox="1"/>
              <p:nvPr/>
            </p:nvSpPr>
            <p:spPr>
              <a:xfrm>
                <a:off x="5580112" y="2204613"/>
                <a:ext cx="822661" cy="11330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sz="36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PT" sz="3600" b="0" i="1" smtClean="0">
                              <a:latin typeface="Cambria Math"/>
                            </a:rPr>
                            <m:t>14</m:t>
                          </m:r>
                        </m:num>
                        <m:den>
                          <m:r>
                            <a:rPr lang="pt-PT" sz="3600" b="0" i="1" smtClean="0">
                              <a:latin typeface="Cambria Math"/>
                            </a:rPr>
                            <m:t>15</m:t>
                          </m:r>
                        </m:den>
                      </m:f>
                    </m:oMath>
                  </m:oMathPara>
                </a14:m>
                <a:endParaRPr lang="pt-PT" sz="3600" dirty="0"/>
              </a:p>
            </p:txBody>
          </p:sp>
        </mc:Choice>
        <mc:Fallback xmlns="">
          <p:sp>
            <p:nvSpPr>
              <p:cNvPr id="4" name="CaixaDeTexto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0112" y="2204613"/>
                <a:ext cx="822661" cy="113306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" name="Grupo 13"/>
          <p:cNvGrpSpPr/>
          <p:nvPr/>
        </p:nvGrpSpPr>
        <p:grpSpPr>
          <a:xfrm>
            <a:off x="2555776" y="1628800"/>
            <a:ext cx="1584176" cy="575813"/>
            <a:chOff x="2555776" y="1628800"/>
            <a:chExt cx="1584176" cy="575813"/>
          </a:xfrm>
        </p:grpSpPr>
        <p:cxnSp>
          <p:nvCxnSpPr>
            <p:cNvPr id="8" name="Conexão recta 7"/>
            <p:cNvCxnSpPr/>
            <p:nvPr/>
          </p:nvCxnSpPr>
          <p:spPr>
            <a:xfrm flipV="1">
              <a:off x="2555776" y="1628800"/>
              <a:ext cx="0" cy="575813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Conexão recta unidireccional 9"/>
            <p:cNvCxnSpPr/>
            <p:nvPr/>
          </p:nvCxnSpPr>
          <p:spPr>
            <a:xfrm>
              <a:off x="4139952" y="1628800"/>
              <a:ext cx="0" cy="575813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Conexão recta 11"/>
            <p:cNvCxnSpPr/>
            <p:nvPr/>
          </p:nvCxnSpPr>
          <p:spPr>
            <a:xfrm>
              <a:off x="2555776" y="1628800"/>
              <a:ext cx="1584176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2" name="Grupo 21"/>
          <p:cNvGrpSpPr/>
          <p:nvPr/>
        </p:nvGrpSpPr>
        <p:grpSpPr>
          <a:xfrm>
            <a:off x="2865957" y="3152637"/>
            <a:ext cx="1678335" cy="575816"/>
            <a:chOff x="2865957" y="3152637"/>
            <a:chExt cx="1678335" cy="575816"/>
          </a:xfrm>
        </p:grpSpPr>
        <p:cxnSp>
          <p:nvCxnSpPr>
            <p:cNvPr id="17" name="Conexão recta 16"/>
            <p:cNvCxnSpPr/>
            <p:nvPr/>
          </p:nvCxnSpPr>
          <p:spPr>
            <a:xfrm rot="10800000" flipV="1">
              <a:off x="2865957" y="3152637"/>
              <a:ext cx="0" cy="57581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Conexão recta unidireccional 17"/>
            <p:cNvCxnSpPr/>
            <p:nvPr/>
          </p:nvCxnSpPr>
          <p:spPr>
            <a:xfrm rot="10800000">
              <a:off x="4544291" y="3152637"/>
              <a:ext cx="0" cy="575813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Conexão recta 18"/>
            <p:cNvCxnSpPr/>
            <p:nvPr/>
          </p:nvCxnSpPr>
          <p:spPr>
            <a:xfrm flipH="1" flipV="1">
              <a:off x="2865957" y="3728451"/>
              <a:ext cx="1678335" cy="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1" name="Grupo 30"/>
          <p:cNvGrpSpPr/>
          <p:nvPr/>
        </p:nvGrpSpPr>
        <p:grpSpPr>
          <a:xfrm>
            <a:off x="3127202" y="1460214"/>
            <a:ext cx="1851693" cy="744149"/>
            <a:chOff x="3080347" y="1916708"/>
            <a:chExt cx="1851693" cy="744149"/>
          </a:xfrm>
        </p:grpSpPr>
        <p:cxnSp>
          <p:nvCxnSpPr>
            <p:cNvPr id="25" name="Conexão recta 24"/>
            <p:cNvCxnSpPr>
              <a:stCxn id="2" idx="0"/>
            </p:cNvCxnSpPr>
            <p:nvPr/>
          </p:nvCxnSpPr>
          <p:spPr>
            <a:xfrm flipV="1">
              <a:off x="3103242" y="1924956"/>
              <a:ext cx="0" cy="735901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Conexão recta unidireccional 25"/>
            <p:cNvCxnSpPr/>
            <p:nvPr/>
          </p:nvCxnSpPr>
          <p:spPr>
            <a:xfrm>
              <a:off x="4932040" y="1924956"/>
              <a:ext cx="0" cy="735401"/>
            </a:xfrm>
            <a:prstGeom prst="straightConnector1">
              <a:avLst/>
            </a:prstGeom>
            <a:ln>
              <a:solidFill>
                <a:srgbClr val="0070C0"/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Conexão recta 26"/>
            <p:cNvCxnSpPr/>
            <p:nvPr/>
          </p:nvCxnSpPr>
          <p:spPr>
            <a:xfrm>
              <a:off x="3080347" y="1916708"/>
              <a:ext cx="1851693" cy="8248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2" name="CaixaDeTexto 31"/>
          <p:cNvSpPr txBox="1"/>
          <p:nvPr/>
        </p:nvSpPr>
        <p:spPr>
          <a:xfrm>
            <a:off x="755576" y="5085184"/>
            <a:ext cx="40118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 smtClean="0"/>
              <a:t>O dividendo MANTÉM-SE,</a:t>
            </a:r>
            <a:endParaRPr lang="pt-PT" sz="2400" dirty="0"/>
          </a:p>
        </p:txBody>
      </p:sp>
      <p:sp>
        <p:nvSpPr>
          <p:cNvPr id="33" name="CaixaDeTexto 32"/>
          <p:cNvSpPr txBox="1"/>
          <p:nvPr/>
        </p:nvSpPr>
        <p:spPr>
          <a:xfrm>
            <a:off x="4544290" y="5085183"/>
            <a:ext cx="38441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 smtClean="0">
                <a:solidFill>
                  <a:srgbClr val="FF0000"/>
                </a:solidFill>
              </a:rPr>
              <a:t>TROCA-SE o sinal </a:t>
            </a:r>
            <a:r>
              <a:rPr lang="pt-PT" sz="2400" b="1" dirty="0" smtClean="0">
                <a:solidFill>
                  <a:srgbClr val="FF0000"/>
                </a:solidFill>
              </a:rPr>
              <a:t>:</a:t>
            </a:r>
            <a:r>
              <a:rPr lang="pt-PT" sz="2400" dirty="0" smtClean="0">
                <a:solidFill>
                  <a:srgbClr val="FF0000"/>
                </a:solidFill>
              </a:rPr>
              <a:t> por </a:t>
            </a:r>
            <a:r>
              <a:rPr lang="pt-PT" sz="2400" b="1" dirty="0" smtClean="0">
                <a:solidFill>
                  <a:srgbClr val="FF0000"/>
                </a:solidFill>
              </a:rPr>
              <a:t>x</a:t>
            </a:r>
            <a:r>
              <a:rPr lang="pt-PT" dirty="0">
                <a:solidFill>
                  <a:srgbClr val="FF0000"/>
                </a:solidFill>
              </a:rPr>
              <a:t>	</a:t>
            </a:r>
          </a:p>
        </p:txBody>
      </p:sp>
      <p:sp>
        <p:nvSpPr>
          <p:cNvPr id="34" name="CaixaDeTexto 33"/>
          <p:cNvSpPr txBox="1"/>
          <p:nvPr/>
        </p:nvSpPr>
        <p:spPr>
          <a:xfrm>
            <a:off x="762650" y="5733256"/>
            <a:ext cx="6912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 smtClean="0">
                <a:solidFill>
                  <a:srgbClr val="0070C0"/>
                </a:solidFill>
              </a:rPr>
              <a:t>e INVERTE-SE o divisor.</a:t>
            </a:r>
            <a:endParaRPr lang="pt-PT" sz="2400" dirty="0">
              <a:solidFill>
                <a:srgbClr val="0070C0"/>
              </a:solidFill>
            </a:endParaRPr>
          </a:p>
        </p:txBody>
      </p:sp>
      <p:sp>
        <p:nvSpPr>
          <p:cNvPr id="35" name="Chamada rectangular arredondada 34"/>
          <p:cNvSpPr/>
          <p:nvPr/>
        </p:nvSpPr>
        <p:spPr>
          <a:xfrm>
            <a:off x="402788" y="593038"/>
            <a:ext cx="1656184" cy="504056"/>
          </a:xfrm>
          <a:prstGeom prst="wedgeRoundRectCallout">
            <a:avLst>
              <a:gd name="adj1" fmla="val 74853"/>
              <a:gd name="adj2" fmla="val 180691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dirty="0" smtClean="0"/>
              <a:t>MANTÉM-SE</a:t>
            </a:r>
            <a:endParaRPr lang="pt-PT" dirty="0"/>
          </a:p>
        </p:txBody>
      </p:sp>
      <p:sp>
        <p:nvSpPr>
          <p:cNvPr id="36" name="Chamada rectangular 35"/>
          <p:cNvSpPr/>
          <p:nvPr/>
        </p:nvSpPr>
        <p:spPr>
          <a:xfrm>
            <a:off x="2051720" y="4221088"/>
            <a:ext cx="1628474" cy="360040"/>
          </a:xfrm>
          <a:prstGeom prst="wedgeRectCallout">
            <a:avLst>
              <a:gd name="adj1" fmla="val 51627"/>
              <a:gd name="adj2" fmla="val -187624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b="1" dirty="0" smtClean="0">
                <a:solidFill>
                  <a:srgbClr val="FF0000"/>
                </a:solidFill>
              </a:rPr>
              <a:t>TROCA-SE</a:t>
            </a:r>
            <a:endParaRPr lang="pt-PT" b="1" dirty="0">
              <a:solidFill>
                <a:srgbClr val="FF0000"/>
              </a:solidFill>
            </a:endParaRPr>
          </a:p>
        </p:txBody>
      </p:sp>
      <p:sp>
        <p:nvSpPr>
          <p:cNvPr id="37" name="Chamada rectangular 36"/>
          <p:cNvSpPr/>
          <p:nvPr/>
        </p:nvSpPr>
        <p:spPr>
          <a:xfrm>
            <a:off x="5566256" y="764704"/>
            <a:ext cx="1800200" cy="360041"/>
          </a:xfrm>
          <a:prstGeom prst="wedgeRectCallout">
            <a:avLst>
              <a:gd name="adj1" fmla="val -100953"/>
              <a:gd name="adj2" fmla="val 135614"/>
            </a:avLst>
          </a:prstGeom>
          <a:solidFill>
            <a:srgbClr val="FFFF0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b="1" dirty="0" smtClean="0">
                <a:solidFill>
                  <a:srgbClr val="0070C0"/>
                </a:solidFill>
              </a:rPr>
              <a:t>INVERTE-SE</a:t>
            </a:r>
            <a:endParaRPr lang="pt-PT" b="1" dirty="0">
              <a:solidFill>
                <a:srgbClr val="0070C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CaixaDeTexto 10"/>
              <p:cNvSpPr txBox="1"/>
              <p:nvPr/>
            </p:nvSpPr>
            <p:spPr>
              <a:xfrm>
                <a:off x="4222729" y="2511046"/>
                <a:ext cx="643125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PT" sz="3600" i="1" smtClean="0">
                          <a:latin typeface="Cambria Math"/>
                          <a:ea typeface="Cambria Math"/>
                        </a:rPr>
                        <m:t>×</m:t>
                      </m:r>
                    </m:oMath>
                  </m:oMathPara>
                </a14:m>
                <a:endParaRPr lang="pt-PT" sz="3600" dirty="0"/>
              </a:p>
            </p:txBody>
          </p:sp>
        </mc:Choice>
        <mc:Fallback>
          <p:sp>
            <p:nvSpPr>
              <p:cNvPr id="11" name="CaixaDeTexto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2729" y="2511046"/>
                <a:ext cx="643125" cy="646331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CaixaDeTexto 12"/>
              <p:cNvSpPr txBox="1"/>
              <p:nvPr/>
            </p:nvSpPr>
            <p:spPr>
              <a:xfrm>
                <a:off x="4682580" y="2241995"/>
                <a:ext cx="567784" cy="1125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sz="36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PT" sz="3600" b="0" i="1" smtClean="0">
                              <a:latin typeface="Cambria Math"/>
                            </a:rPr>
                            <m:t>7</m:t>
                          </m:r>
                        </m:num>
                        <m:den>
                          <m:r>
                            <a:rPr lang="pt-PT" sz="36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pt-PT" sz="3600" dirty="0"/>
              </a:p>
            </p:txBody>
          </p:sp>
        </mc:Choice>
        <mc:Fallback>
          <p:sp>
            <p:nvSpPr>
              <p:cNvPr id="13" name="CaixaDeTexto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2580" y="2241995"/>
                <a:ext cx="567784" cy="1125886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CaixaDeTexto 14"/>
              <p:cNvSpPr txBox="1"/>
              <p:nvPr/>
            </p:nvSpPr>
            <p:spPr>
              <a:xfrm>
                <a:off x="5162184" y="2506306"/>
                <a:ext cx="657552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PT" sz="3600" i="1" smtClean="0"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pt-PT" sz="3600" dirty="0"/>
              </a:p>
            </p:txBody>
          </p:sp>
        </mc:Choice>
        <mc:Fallback>
          <p:sp>
            <p:nvSpPr>
              <p:cNvPr id="15" name="CaixaDeTexto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2184" y="2506306"/>
                <a:ext cx="657552" cy="646331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87261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32" grpId="0"/>
      <p:bldP spid="33" grpId="0"/>
      <p:bldP spid="34" grpId="0"/>
      <p:bldP spid="35" grpId="0" animBg="1"/>
      <p:bldP spid="36" grpId="0" animBg="1"/>
      <p:bldP spid="37" grpId="0" animBg="1"/>
      <p:bldP spid="11" grpId="0"/>
      <p:bldP spid="13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CaixaDeTexto 1"/>
              <p:cNvSpPr txBox="1"/>
              <p:nvPr/>
            </p:nvSpPr>
            <p:spPr>
              <a:xfrm>
                <a:off x="1678773" y="2222109"/>
                <a:ext cx="2374368" cy="11330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PT" sz="3600" b="0" i="1" smtClean="0">
                          <a:latin typeface="Cambria Math"/>
                        </a:rPr>
                        <m:t>1</m:t>
                      </m:r>
                      <m:f>
                        <m:fPr>
                          <m:ctrlPr>
                            <a:rPr lang="pt-PT" sz="36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PT" sz="36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pt-PT" sz="3600" b="0" i="1" smtClean="0">
                              <a:latin typeface="Cambria Math"/>
                            </a:rPr>
                            <m:t>9</m:t>
                          </m:r>
                        </m:den>
                      </m:f>
                      <m:r>
                        <a:rPr lang="pt-PT" sz="3600" b="0" i="1" smtClean="0">
                          <a:latin typeface="Cambria Math"/>
                        </a:rPr>
                        <m:t> :</m:t>
                      </m:r>
                      <m:r>
                        <a:rPr lang="pt-PT" sz="3600" b="0" i="1" smtClean="0">
                          <a:latin typeface="Cambria Math"/>
                        </a:rPr>
                        <m:t>0,7</m:t>
                      </m:r>
                      <m:r>
                        <a:rPr lang="pt-PT" sz="3600" b="0" i="1" smtClean="0"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pt-PT" sz="3600" dirty="0"/>
              </a:p>
            </p:txBody>
          </p:sp>
        </mc:Choice>
        <mc:Fallback>
          <p:sp>
            <p:nvSpPr>
              <p:cNvPr id="2" name="CaixaDeTexto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8773" y="2222109"/>
                <a:ext cx="2374368" cy="1133067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CaixaDeTexto 2"/>
              <p:cNvSpPr txBox="1"/>
              <p:nvPr/>
            </p:nvSpPr>
            <p:spPr>
              <a:xfrm>
                <a:off x="3728621" y="2209706"/>
                <a:ext cx="822661" cy="11330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sz="36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PT" sz="3600" b="0" i="1" smtClean="0">
                              <a:latin typeface="Cambria Math"/>
                            </a:rPr>
                            <m:t>10</m:t>
                          </m:r>
                        </m:num>
                        <m:den>
                          <m:r>
                            <a:rPr lang="pt-PT" sz="3600" b="0" i="1" smtClean="0">
                              <a:latin typeface="Cambria Math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pt-PT" sz="3600" dirty="0"/>
              </a:p>
            </p:txBody>
          </p:sp>
        </mc:Choice>
        <mc:Fallback>
          <p:sp>
            <p:nvSpPr>
              <p:cNvPr id="3" name="CaixaDeTexto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28621" y="2209706"/>
                <a:ext cx="822661" cy="113306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CaixaDeTexto 3"/>
              <p:cNvSpPr txBox="1"/>
              <p:nvPr/>
            </p:nvSpPr>
            <p:spPr>
              <a:xfrm>
                <a:off x="5936851" y="2204613"/>
                <a:ext cx="1077539" cy="11294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sz="36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PT" sz="3600" b="0" i="1" smtClean="0">
                              <a:latin typeface="Cambria Math"/>
                            </a:rPr>
                            <m:t>100</m:t>
                          </m:r>
                        </m:num>
                        <m:den>
                          <m:r>
                            <a:rPr lang="pt-PT" sz="3600" b="0" i="1" smtClean="0">
                              <a:latin typeface="Cambria Math"/>
                            </a:rPr>
                            <m:t>63</m:t>
                          </m:r>
                        </m:den>
                      </m:f>
                    </m:oMath>
                  </m:oMathPara>
                </a14:m>
                <a:endParaRPr lang="pt-PT" sz="3600" dirty="0"/>
              </a:p>
            </p:txBody>
          </p:sp>
        </mc:Choice>
        <mc:Fallback>
          <p:sp>
            <p:nvSpPr>
              <p:cNvPr id="4" name="CaixaDeTexto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6851" y="2204613"/>
                <a:ext cx="1077539" cy="112947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" name="Grupo 13"/>
          <p:cNvGrpSpPr/>
          <p:nvPr/>
        </p:nvGrpSpPr>
        <p:grpSpPr>
          <a:xfrm>
            <a:off x="2339752" y="1619724"/>
            <a:ext cx="1800200" cy="584889"/>
            <a:chOff x="2339752" y="1619724"/>
            <a:chExt cx="1800200" cy="584889"/>
          </a:xfrm>
        </p:grpSpPr>
        <p:cxnSp>
          <p:nvCxnSpPr>
            <p:cNvPr id="8" name="Conexão recta 7"/>
            <p:cNvCxnSpPr/>
            <p:nvPr/>
          </p:nvCxnSpPr>
          <p:spPr>
            <a:xfrm flipV="1">
              <a:off x="2360146" y="1619724"/>
              <a:ext cx="0" cy="575813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Conexão recta unidireccional 9"/>
            <p:cNvCxnSpPr/>
            <p:nvPr/>
          </p:nvCxnSpPr>
          <p:spPr>
            <a:xfrm>
              <a:off x="4139952" y="1628800"/>
              <a:ext cx="0" cy="575813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Conexão recta 11"/>
            <p:cNvCxnSpPr/>
            <p:nvPr/>
          </p:nvCxnSpPr>
          <p:spPr>
            <a:xfrm>
              <a:off x="2339752" y="1628800"/>
              <a:ext cx="1800200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2" name="Grupo 21"/>
          <p:cNvGrpSpPr/>
          <p:nvPr/>
        </p:nvGrpSpPr>
        <p:grpSpPr>
          <a:xfrm>
            <a:off x="2634772" y="3083564"/>
            <a:ext cx="1916510" cy="644889"/>
            <a:chOff x="2627783" y="3083564"/>
            <a:chExt cx="1916510" cy="644889"/>
          </a:xfrm>
        </p:grpSpPr>
        <p:cxnSp>
          <p:nvCxnSpPr>
            <p:cNvPr id="17" name="Conexão recta 16"/>
            <p:cNvCxnSpPr/>
            <p:nvPr/>
          </p:nvCxnSpPr>
          <p:spPr>
            <a:xfrm>
              <a:off x="2627784" y="3083564"/>
              <a:ext cx="0" cy="644887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Conexão recta unidireccional 17"/>
            <p:cNvCxnSpPr/>
            <p:nvPr/>
          </p:nvCxnSpPr>
          <p:spPr>
            <a:xfrm rot="10800000">
              <a:off x="4544291" y="3152637"/>
              <a:ext cx="0" cy="575813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Conexão recta 18"/>
            <p:cNvCxnSpPr/>
            <p:nvPr/>
          </p:nvCxnSpPr>
          <p:spPr>
            <a:xfrm flipH="1" flipV="1">
              <a:off x="2627783" y="3728451"/>
              <a:ext cx="1916510" cy="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1" name="Grupo 30"/>
          <p:cNvGrpSpPr/>
          <p:nvPr/>
        </p:nvGrpSpPr>
        <p:grpSpPr>
          <a:xfrm>
            <a:off x="3210249" y="1473202"/>
            <a:ext cx="1905902" cy="1037844"/>
            <a:chOff x="3026138" y="1924956"/>
            <a:chExt cx="1905902" cy="1037844"/>
          </a:xfrm>
        </p:grpSpPr>
        <p:cxnSp>
          <p:nvCxnSpPr>
            <p:cNvPr id="25" name="Conexão recta 24"/>
            <p:cNvCxnSpPr/>
            <p:nvPr/>
          </p:nvCxnSpPr>
          <p:spPr>
            <a:xfrm flipV="1">
              <a:off x="3026140" y="1930790"/>
              <a:ext cx="0" cy="103201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Conexão recta unidireccional 25"/>
            <p:cNvCxnSpPr/>
            <p:nvPr/>
          </p:nvCxnSpPr>
          <p:spPr>
            <a:xfrm>
              <a:off x="4932040" y="1924956"/>
              <a:ext cx="0" cy="735401"/>
            </a:xfrm>
            <a:prstGeom prst="straightConnector1">
              <a:avLst/>
            </a:prstGeom>
            <a:ln>
              <a:solidFill>
                <a:srgbClr val="0070C0"/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Conexão recta 26"/>
            <p:cNvCxnSpPr/>
            <p:nvPr/>
          </p:nvCxnSpPr>
          <p:spPr>
            <a:xfrm>
              <a:off x="3026138" y="1924956"/>
              <a:ext cx="1905902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2" name="CaixaDeTexto 31"/>
          <p:cNvSpPr txBox="1"/>
          <p:nvPr/>
        </p:nvSpPr>
        <p:spPr>
          <a:xfrm>
            <a:off x="755576" y="5085184"/>
            <a:ext cx="40118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 smtClean="0"/>
              <a:t>O dividendo MANTÉM-SE,</a:t>
            </a:r>
            <a:endParaRPr lang="pt-PT" sz="2400" dirty="0"/>
          </a:p>
        </p:txBody>
      </p:sp>
      <p:sp>
        <p:nvSpPr>
          <p:cNvPr id="33" name="CaixaDeTexto 32"/>
          <p:cNvSpPr txBox="1"/>
          <p:nvPr/>
        </p:nvSpPr>
        <p:spPr>
          <a:xfrm>
            <a:off x="4544290" y="5085183"/>
            <a:ext cx="38441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 smtClean="0">
                <a:solidFill>
                  <a:srgbClr val="FF0000"/>
                </a:solidFill>
              </a:rPr>
              <a:t>TROCA-SE o sinal </a:t>
            </a:r>
            <a:r>
              <a:rPr lang="pt-PT" sz="2400" b="1" dirty="0" smtClean="0">
                <a:solidFill>
                  <a:srgbClr val="FF0000"/>
                </a:solidFill>
              </a:rPr>
              <a:t>:</a:t>
            </a:r>
            <a:r>
              <a:rPr lang="pt-PT" sz="2400" dirty="0" smtClean="0">
                <a:solidFill>
                  <a:srgbClr val="FF0000"/>
                </a:solidFill>
              </a:rPr>
              <a:t> por </a:t>
            </a:r>
            <a:r>
              <a:rPr lang="pt-PT" sz="2400" b="1" dirty="0" smtClean="0">
                <a:solidFill>
                  <a:srgbClr val="FF0000"/>
                </a:solidFill>
              </a:rPr>
              <a:t>x</a:t>
            </a:r>
            <a:r>
              <a:rPr lang="pt-PT" dirty="0">
                <a:solidFill>
                  <a:srgbClr val="FF0000"/>
                </a:solidFill>
              </a:rPr>
              <a:t>	</a:t>
            </a:r>
          </a:p>
        </p:txBody>
      </p:sp>
      <p:sp>
        <p:nvSpPr>
          <p:cNvPr id="34" name="CaixaDeTexto 33"/>
          <p:cNvSpPr txBox="1"/>
          <p:nvPr/>
        </p:nvSpPr>
        <p:spPr>
          <a:xfrm>
            <a:off x="762650" y="5733256"/>
            <a:ext cx="6912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 smtClean="0">
                <a:solidFill>
                  <a:srgbClr val="0070C0"/>
                </a:solidFill>
              </a:rPr>
              <a:t>e INVERTE-SE o divisor.</a:t>
            </a:r>
            <a:endParaRPr lang="pt-PT" sz="2400" dirty="0">
              <a:solidFill>
                <a:srgbClr val="0070C0"/>
              </a:solidFill>
            </a:endParaRPr>
          </a:p>
        </p:txBody>
      </p:sp>
      <p:sp>
        <p:nvSpPr>
          <p:cNvPr id="35" name="Chamada rectangular arredondada 34"/>
          <p:cNvSpPr/>
          <p:nvPr/>
        </p:nvSpPr>
        <p:spPr>
          <a:xfrm>
            <a:off x="395536" y="764704"/>
            <a:ext cx="1656184" cy="504056"/>
          </a:xfrm>
          <a:prstGeom prst="wedgeRoundRectCallout">
            <a:avLst>
              <a:gd name="adj1" fmla="val 89074"/>
              <a:gd name="adj2" fmla="val 111975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dirty="0" smtClean="0"/>
              <a:t>MANTÉM-SE</a:t>
            </a:r>
            <a:endParaRPr lang="pt-PT" dirty="0"/>
          </a:p>
        </p:txBody>
      </p:sp>
      <p:sp>
        <p:nvSpPr>
          <p:cNvPr id="36" name="Chamada rectangular 35"/>
          <p:cNvSpPr/>
          <p:nvPr/>
        </p:nvSpPr>
        <p:spPr>
          <a:xfrm>
            <a:off x="2051720" y="4221088"/>
            <a:ext cx="1628474" cy="360040"/>
          </a:xfrm>
          <a:prstGeom prst="wedgeRectCallout">
            <a:avLst>
              <a:gd name="adj1" fmla="val 51627"/>
              <a:gd name="adj2" fmla="val -187624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b="1" dirty="0" smtClean="0">
                <a:solidFill>
                  <a:srgbClr val="FF0000"/>
                </a:solidFill>
              </a:rPr>
              <a:t>TROCA-SE</a:t>
            </a:r>
            <a:endParaRPr lang="pt-PT" b="1" dirty="0">
              <a:solidFill>
                <a:srgbClr val="FF0000"/>
              </a:solidFill>
            </a:endParaRPr>
          </a:p>
        </p:txBody>
      </p:sp>
      <p:sp>
        <p:nvSpPr>
          <p:cNvPr id="37" name="Chamada rectangular 36"/>
          <p:cNvSpPr/>
          <p:nvPr/>
        </p:nvSpPr>
        <p:spPr>
          <a:xfrm>
            <a:off x="5566256" y="764704"/>
            <a:ext cx="1800200" cy="360041"/>
          </a:xfrm>
          <a:prstGeom prst="wedgeRectCallout">
            <a:avLst>
              <a:gd name="adj1" fmla="val -100953"/>
              <a:gd name="adj2" fmla="val 135614"/>
            </a:avLst>
          </a:prstGeom>
          <a:solidFill>
            <a:srgbClr val="FFFF0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b="1" dirty="0" smtClean="0">
                <a:solidFill>
                  <a:srgbClr val="0070C0"/>
                </a:solidFill>
              </a:rPr>
              <a:t>INVERTE-SE</a:t>
            </a:r>
            <a:endParaRPr lang="pt-PT" b="1" dirty="0">
              <a:solidFill>
                <a:srgbClr val="0070C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CaixaDeTexto 10"/>
              <p:cNvSpPr txBox="1"/>
              <p:nvPr/>
            </p:nvSpPr>
            <p:spPr>
              <a:xfrm>
                <a:off x="4222729" y="2511046"/>
                <a:ext cx="643125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PT" sz="3600" i="1" smtClean="0">
                          <a:latin typeface="Cambria Math"/>
                          <a:ea typeface="Cambria Math"/>
                        </a:rPr>
                        <m:t>×</m:t>
                      </m:r>
                    </m:oMath>
                  </m:oMathPara>
                </a14:m>
                <a:endParaRPr lang="pt-PT" sz="3600" dirty="0"/>
              </a:p>
            </p:txBody>
          </p:sp>
        </mc:Choice>
        <mc:Fallback>
          <p:sp>
            <p:nvSpPr>
              <p:cNvPr id="11" name="CaixaDeTexto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2729" y="2511046"/>
                <a:ext cx="643125" cy="646331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CaixaDeTexto 12"/>
              <p:cNvSpPr txBox="1"/>
              <p:nvPr/>
            </p:nvSpPr>
            <p:spPr>
              <a:xfrm>
                <a:off x="4682580" y="2241995"/>
                <a:ext cx="822661" cy="11294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sz="36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PT" sz="3600" b="0" i="1" smtClean="0">
                              <a:latin typeface="Cambria Math"/>
                            </a:rPr>
                            <m:t>10</m:t>
                          </m:r>
                        </m:num>
                        <m:den>
                          <m:r>
                            <a:rPr lang="pt-PT" sz="3600" b="0" i="1" smtClean="0">
                              <a:latin typeface="Cambria Math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pt-PT" sz="3600" dirty="0"/>
              </a:p>
            </p:txBody>
          </p:sp>
        </mc:Choice>
        <mc:Fallback>
          <p:sp>
            <p:nvSpPr>
              <p:cNvPr id="13" name="CaixaDeTexto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2580" y="2241995"/>
                <a:ext cx="822661" cy="1129476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CaixaDeTexto 14"/>
              <p:cNvSpPr txBox="1"/>
              <p:nvPr/>
            </p:nvSpPr>
            <p:spPr>
              <a:xfrm>
                <a:off x="5279299" y="2506306"/>
                <a:ext cx="657552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PT" sz="3600" i="1" smtClean="0"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pt-PT" sz="3600" dirty="0"/>
              </a:p>
            </p:txBody>
          </p:sp>
        </mc:Choice>
        <mc:Fallback>
          <p:sp>
            <p:nvSpPr>
              <p:cNvPr id="15" name="CaixaDeTexto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9299" y="2506306"/>
                <a:ext cx="657552" cy="646331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16738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32" grpId="0"/>
      <p:bldP spid="33" grpId="0"/>
      <p:bldP spid="34" grpId="0"/>
      <p:bldP spid="35" grpId="0" animBg="1"/>
      <p:bldP spid="36" grpId="0" animBg="1"/>
      <p:bldP spid="37" grpId="0" animBg="1"/>
      <p:bldP spid="11" grpId="0"/>
      <p:bldP spid="13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aixaDeTexto 2"/>
              <p:cNvSpPr txBox="1"/>
              <p:nvPr/>
            </p:nvSpPr>
            <p:spPr>
              <a:xfrm>
                <a:off x="484668" y="764704"/>
                <a:ext cx="8280920" cy="5593454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>
                  <a:lnSpc>
                    <a:spcPct val="200000"/>
                  </a:lnSpc>
                </a:pPr>
                <a:r>
                  <a:rPr lang="pt-PT" sz="3600" dirty="0" smtClean="0"/>
                  <a:t>Dividir dois números racionais </a:t>
                </a:r>
              </a:p>
              <a:p>
                <a:pPr algn="ctr">
                  <a:lnSpc>
                    <a:spcPct val="200000"/>
                  </a:lnSpc>
                </a:pPr>
                <a:r>
                  <a:rPr lang="pt-PT" sz="3600" dirty="0"/>
                  <a:t>e</a:t>
                </a:r>
                <a:r>
                  <a:rPr lang="pt-PT" sz="3600" dirty="0" smtClean="0"/>
                  <a:t>quivale a</a:t>
                </a:r>
              </a:p>
              <a:p>
                <a:pPr algn="ctr">
                  <a:lnSpc>
                    <a:spcPct val="200000"/>
                  </a:lnSpc>
                </a:pPr>
                <a:r>
                  <a:rPr lang="pt-PT" sz="3600" dirty="0"/>
                  <a:t>m</a:t>
                </a:r>
                <a:r>
                  <a:rPr lang="pt-PT" sz="3600" dirty="0" smtClean="0"/>
                  <a:t>ultiplicar o 1º pelo INVERSO do 2º.</a:t>
                </a:r>
              </a:p>
              <a:p>
                <a:pPr algn="ctr">
                  <a:lnSpc>
                    <a:spcPct val="20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sz="36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PT" sz="3600" b="0" i="1" smtClean="0">
                              <a:latin typeface="Cambria Math"/>
                            </a:rPr>
                            <m:t>𝑎</m:t>
                          </m:r>
                        </m:num>
                        <m:den>
                          <m:r>
                            <a:rPr lang="pt-PT" sz="3600" b="0" i="1" smtClean="0">
                              <a:latin typeface="Cambria Math"/>
                            </a:rPr>
                            <m:t>𝑏</m:t>
                          </m:r>
                        </m:den>
                      </m:f>
                      <m:r>
                        <a:rPr lang="pt-PT" sz="3600" b="0" i="1" smtClean="0">
                          <a:latin typeface="Cambria Math"/>
                        </a:rPr>
                        <m:t> </m:t>
                      </m:r>
                      <m:r>
                        <a:rPr lang="pt-PT" sz="3600" b="0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÷</m:t>
                      </m:r>
                      <m:r>
                        <a:rPr lang="pt-PT" sz="3600" b="0" i="1" smtClean="0">
                          <a:latin typeface="Cambria Math"/>
                          <a:ea typeface="Cambria Math"/>
                        </a:rPr>
                        <m:t> </m:t>
                      </m:r>
                      <m:f>
                        <m:fPr>
                          <m:ctrlPr>
                            <a:rPr lang="pt-PT" sz="36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pt-PT" sz="3600" b="0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𝑐</m:t>
                          </m:r>
                        </m:num>
                        <m:den>
                          <m:r>
                            <a:rPr lang="pt-PT" sz="3600" b="0" i="1" smtClean="0">
                              <a:solidFill>
                                <a:srgbClr val="00B0F0"/>
                              </a:solidFill>
                              <a:latin typeface="Cambria Math"/>
                              <a:ea typeface="Cambria Math"/>
                            </a:rPr>
                            <m:t>𝑑</m:t>
                          </m:r>
                        </m:den>
                      </m:f>
                      <m:r>
                        <a:rPr lang="pt-PT" sz="3600" b="0" i="1" smtClean="0">
                          <a:latin typeface="Cambria Math"/>
                          <a:ea typeface="Cambria Math"/>
                        </a:rPr>
                        <m:t>= </m:t>
                      </m:r>
                      <m:f>
                        <m:fPr>
                          <m:ctrlPr>
                            <a:rPr lang="pt-PT" sz="36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pt-PT" sz="3600" b="0" i="1" smtClean="0">
                              <a:latin typeface="Cambria Math"/>
                              <a:ea typeface="Cambria Math"/>
                            </a:rPr>
                            <m:t>𝑎</m:t>
                          </m:r>
                        </m:num>
                        <m:den>
                          <m:r>
                            <a:rPr lang="pt-PT" sz="3600" b="0" i="1" smtClean="0">
                              <a:latin typeface="Cambria Math"/>
                              <a:ea typeface="Cambria Math"/>
                            </a:rPr>
                            <m:t>𝑏</m:t>
                          </m:r>
                        </m:den>
                      </m:f>
                      <m:r>
                        <a:rPr lang="pt-PT" sz="3600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pt-PT" sz="3600" b="0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×</m:t>
                      </m:r>
                      <m:r>
                        <a:rPr lang="pt-PT" sz="3600" b="0" i="1" smtClean="0">
                          <a:latin typeface="Cambria Math"/>
                          <a:ea typeface="Cambria Math"/>
                        </a:rPr>
                        <m:t> </m:t>
                      </m:r>
                      <m:f>
                        <m:fPr>
                          <m:ctrlPr>
                            <a:rPr lang="pt-PT" sz="36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pt-PT" sz="3600" b="0" i="1" smtClean="0">
                              <a:solidFill>
                                <a:srgbClr val="00B0F0"/>
                              </a:solidFill>
                              <a:latin typeface="Cambria Math"/>
                              <a:ea typeface="Cambria Math"/>
                            </a:rPr>
                            <m:t>𝑑</m:t>
                          </m:r>
                        </m:num>
                        <m:den>
                          <m:r>
                            <a:rPr lang="pt-PT" sz="3600" b="0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𝑐</m:t>
                          </m:r>
                        </m:den>
                      </m:f>
                    </m:oMath>
                  </m:oMathPara>
                </a14:m>
                <a:endParaRPr lang="pt-PT" sz="3600" dirty="0"/>
              </a:p>
            </p:txBody>
          </p:sp>
        </mc:Choice>
        <mc:Fallback>
          <p:sp>
            <p:nvSpPr>
              <p:cNvPr id="3" name="CaixaDeTexto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4668" y="764704"/>
                <a:ext cx="8280920" cy="559345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21236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ângulo 1"/>
          <p:cNvSpPr/>
          <p:nvPr/>
        </p:nvSpPr>
        <p:spPr>
          <a:xfrm>
            <a:off x="3275856" y="2348880"/>
            <a:ext cx="230383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9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FIM</a:t>
            </a:r>
            <a:endParaRPr lang="pt-PT" sz="9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29340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ela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41642515"/>
                  </p:ext>
                </p:extLst>
              </p:nvPr>
            </p:nvGraphicFramePr>
            <p:xfrm>
              <a:off x="1524000" y="1397000"/>
              <a:ext cx="6096000" cy="97663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032000"/>
                    <a:gridCol w="2032000"/>
                    <a:gridCol w="2032000"/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dirty="0" smtClean="0"/>
                            <a:t>Número</a:t>
                          </a:r>
                          <a:endParaRPr lang="pt-PT" dirty="0"/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dirty="0" smtClean="0"/>
                            <a:t>Inverso</a:t>
                          </a:r>
                          <a:endParaRPr lang="pt-PT" dirty="0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pt-PT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pt-PT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pt-PT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pt-PT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4</m:t>
                                    </m:r>
                                  </m:num>
                                  <m:den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pt-PT" dirty="0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endParaRPr lang="pt-PT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ela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41642515"/>
                  </p:ext>
                </p:extLst>
              </p:nvPr>
            </p:nvGraphicFramePr>
            <p:xfrm>
              <a:off x="1524000" y="1397000"/>
              <a:ext cx="6096000" cy="97663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032000"/>
                    <a:gridCol w="2032000"/>
                    <a:gridCol w="2032000"/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dirty="0" smtClean="0"/>
                            <a:t>Número</a:t>
                          </a:r>
                          <a:endParaRPr lang="pt-PT" dirty="0"/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dirty="0" smtClean="0"/>
                            <a:t>Inverso</a:t>
                          </a:r>
                          <a:endParaRPr lang="pt-PT" dirty="0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pt-PT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605790"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66667" r="-200300" b="-10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blipFill rotWithShape="1">
                          <a:blip r:embed="rId2"/>
                          <a:stretch>
                            <a:fillRect l="-99701" t="-66667" r="-99701" b="-10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PT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171767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ela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80216597"/>
                  </p:ext>
                </p:extLst>
              </p:nvPr>
            </p:nvGraphicFramePr>
            <p:xfrm>
              <a:off x="1524000" y="1397000"/>
              <a:ext cx="6096000" cy="2189354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032000"/>
                    <a:gridCol w="2032000"/>
                    <a:gridCol w="2032000"/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dirty="0" smtClean="0"/>
                            <a:t>Número</a:t>
                          </a:r>
                          <a:endParaRPr lang="pt-PT" dirty="0"/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dirty="0" smtClean="0"/>
                            <a:t>Inverso</a:t>
                          </a:r>
                          <a:endParaRPr lang="pt-PT" dirty="0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pt-PT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pt-PT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pt-PT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pt-PT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4</m:t>
                                    </m:r>
                                  </m:num>
                                  <m:den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pt-PT" dirty="0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endParaRPr lang="pt-PT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pt-PT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pt-PT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pt-PT" dirty="0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endParaRPr lang="pt-PT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endParaRPr lang="pt-PT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pt-PT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7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pt-PT" dirty="0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endParaRPr lang="pt-PT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ela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80216597"/>
                  </p:ext>
                </p:extLst>
              </p:nvPr>
            </p:nvGraphicFramePr>
            <p:xfrm>
              <a:off x="1524000" y="1397000"/>
              <a:ext cx="6096000" cy="2189354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032000"/>
                    <a:gridCol w="2032000"/>
                    <a:gridCol w="2032000"/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dirty="0" smtClean="0"/>
                            <a:t>Número</a:t>
                          </a:r>
                          <a:endParaRPr lang="pt-PT" dirty="0"/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dirty="0" smtClean="0"/>
                            <a:t>Inverso</a:t>
                          </a:r>
                          <a:endParaRPr lang="pt-PT" dirty="0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pt-PT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605790"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66667" r="-200300" b="-20202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blipFill rotWithShape="1">
                          <a:blip r:embed="rId2"/>
                          <a:stretch>
                            <a:fillRect l="-99701" t="-66667" r="-99701" b="-20202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PT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606870"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165000" r="-200300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PT" dirty="0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endParaRPr lang="pt-PT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605854">
                    <a:tc>
                      <a:txBody>
                        <a:bodyPr/>
                        <a:lstStyle/>
                        <a:p>
                          <a:endParaRPr lang="pt-PT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blipFill rotWithShape="1">
                          <a:blip r:embed="rId2"/>
                          <a:stretch>
                            <a:fillRect l="-99701" t="-267677" r="-99701" b="-10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PT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3" name="CaixaDeTexto 2"/>
          <p:cNvSpPr txBox="1"/>
          <p:nvPr/>
        </p:nvSpPr>
        <p:spPr>
          <a:xfrm>
            <a:off x="1619672" y="692696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Completa: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096984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2" name="Tabela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51268439"/>
                  </p:ext>
                </p:extLst>
              </p:nvPr>
            </p:nvGraphicFramePr>
            <p:xfrm>
              <a:off x="1524000" y="1397000"/>
              <a:ext cx="6096000" cy="2193037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032000"/>
                    <a:gridCol w="2032000"/>
                    <a:gridCol w="2032000"/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dirty="0" smtClean="0"/>
                            <a:t>Número</a:t>
                          </a:r>
                          <a:endParaRPr lang="pt-PT" dirty="0"/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dirty="0" smtClean="0"/>
                            <a:t>Inverso</a:t>
                          </a:r>
                          <a:endParaRPr lang="pt-PT" dirty="0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pt-PT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pt-PT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pt-PT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pt-PT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4</m:t>
                                    </m:r>
                                  </m:num>
                                  <m:den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pt-PT" dirty="0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endParaRPr lang="pt-PT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pt-PT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pt-PT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pt-PT" i="1" smtClean="0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PT" b="0" i="1" smtClean="0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</a:rPr>
                                      <m:t>5</m:t>
                                    </m:r>
                                  </m:num>
                                  <m:den>
                                    <m:r>
                                      <a:rPr lang="pt-PT" b="0" i="1" smtClean="0">
                                        <a:solidFill>
                                          <a:srgbClr val="FF0000"/>
                                        </a:solidFill>
                                        <a:latin typeface="Cambria Math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pt-PT" dirty="0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endParaRPr lang="pt-PT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pt-PT" dirty="0" smtClean="0">
                              <a:solidFill>
                                <a:srgbClr val="FF0000"/>
                              </a:solidFill>
                            </a:rPr>
                            <a:t>7</a:t>
                          </a:r>
                          <a:endParaRPr lang="pt-PT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pt-PT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7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pt-PT" dirty="0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endParaRPr lang="pt-PT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2" name="Tabela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51268439"/>
                  </p:ext>
                </p:extLst>
              </p:nvPr>
            </p:nvGraphicFramePr>
            <p:xfrm>
              <a:off x="1524000" y="1397000"/>
              <a:ext cx="6096000" cy="2193037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032000"/>
                    <a:gridCol w="2032000"/>
                    <a:gridCol w="2032000"/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dirty="0" smtClean="0"/>
                            <a:t>Número</a:t>
                          </a:r>
                          <a:endParaRPr lang="pt-PT" dirty="0"/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dirty="0" smtClean="0"/>
                            <a:t>Inverso</a:t>
                          </a:r>
                          <a:endParaRPr lang="pt-PT" dirty="0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pt-PT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605790"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66667" r="-200300" b="-20202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blipFill rotWithShape="1">
                          <a:blip r:embed="rId2"/>
                          <a:stretch>
                            <a:fillRect l="-99701" t="-66667" r="-99701" b="-20202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PT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610553"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163366" r="-200300" b="-9802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blipFill rotWithShape="1">
                          <a:blip r:embed="rId2"/>
                          <a:stretch>
                            <a:fillRect l="-99701" t="-163366" r="-99701" b="-9802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PT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60585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pt-PT" dirty="0" smtClean="0">
                              <a:solidFill>
                                <a:srgbClr val="FF0000"/>
                              </a:solidFill>
                            </a:rPr>
                            <a:t>7</a:t>
                          </a:r>
                          <a:endParaRPr lang="pt-PT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blipFill rotWithShape="1">
                          <a:blip r:embed="rId2"/>
                          <a:stretch>
                            <a:fillRect l="-99701" t="-268687" r="-9970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PT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noFill/>
                        </a:lnR>
                        <a:lnT w="12700" cmpd="sng">
                          <a:noFill/>
                        </a:lnT>
                        <a:lnB w="12700" cmpd="sng">
                          <a:noFill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3" name="CaixaDeTexto 2"/>
          <p:cNvSpPr txBox="1"/>
          <p:nvPr/>
        </p:nvSpPr>
        <p:spPr>
          <a:xfrm>
            <a:off x="1619672" y="692696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Soluções: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139995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2" name="Tabela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5682660"/>
                  </p:ext>
                </p:extLst>
              </p:nvPr>
            </p:nvGraphicFramePr>
            <p:xfrm>
              <a:off x="1524000" y="1397000"/>
              <a:ext cx="6096000" cy="2193037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032000"/>
                    <a:gridCol w="2032000"/>
                    <a:gridCol w="2032000"/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dirty="0" smtClean="0"/>
                            <a:t>Número</a:t>
                          </a:r>
                          <a:endParaRPr lang="pt-PT" dirty="0"/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dirty="0" smtClean="0"/>
                            <a:t>Inverso</a:t>
                          </a:r>
                          <a:endParaRPr lang="pt-PT" dirty="0"/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dirty="0" smtClean="0"/>
                            <a:t>Produto</a:t>
                          </a:r>
                          <a:endParaRPr lang="pt-PT" dirty="0"/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pt-PT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pt-PT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pt-PT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4</m:t>
                                    </m:r>
                                  </m:num>
                                  <m:den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pt-PT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pt-PT" i="1" smtClean="0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pt-PT" b="0" i="1" smtClean="0">
                                      <a:latin typeface="Cambria Math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pt-PT" b="0" i="1" smtClean="0">
                                      <a:latin typeface="Cambria Math"/>
                                    </a:rPr>
                                    <m:t>4</m:t>
                                  </m:r>
                                </m:den>
                              </m:f>
                              <m:r>
                                <a:rPr lang="pt-PT" i="1" smtClean="0">
                                  <a:latin typeface="Cambria Math"/>
                                  <a:ea typeface="Cambria Math"/>
                                </a:rPr>
                                <m:t>×</m:t>
                              </m:r>
                              <m:f>
                                <m:fPr>
                                  <m:ctrlPr>
                                    <a:rPr lang="pt-PT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pt-PT" b="0" i="1" smtClean="0">
                                      <a:latin typeface="Cambria Math"/>
                                      <a:ea typeface="Cambria Math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pt-PT" b="0" i="1" smtClean="0">
                                      <a:latin typeface="Cambria Math"/>
                                      <a:ea typeface="Cambria Math"/>
                                    </a:rPr>
                                    <m:t>3</m:t>
                                  </m:r>
                                </m:den>
                              </m:f>
                              <m:r>
                                <a:rPr lang="pt-PT" b="0" i="1" smtClean="0">
                                  <a:latin typeface="Cambria Math"/>
                                  <a:ea typeface="Cambria Math"/>
                                </a:rPr>
                                <m:t>= </m:t>
                              </m:r>
                              <m:f>
                                <m:fPr>
                                  <m:ctrlPr>
                                    <a:rPr lang="pt-PT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pt-PT" b="0" i="1" smtClean="0">
                                      <a:latin typeface="Cambria Math"/>
                                      <a:ea typeface="Cambria Math"/>
                                    </a:rPr>
                                    <m:t>12</m:t>
                                  </m:r>
                                </m:num>
                                <m:den>
                                  <m:r>
                                    <a:rPr lang="pt-PT" b="0" i="1" smtClean="0">
                                      <a:latin typeface="Cambria Math"/>
                                      <a:ea typeface="Cambria Math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r>
                            <a:rPr lang="pt-PT" dirty="0" smtClean="0"/>
                            <a:t> =1</a:t>
                          </a:r>
                          <a:endParaRPr lang="pt-PT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pt-PT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pt-PT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pt-PT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5</m:t>
                                    </m:r>
                                  </m:num>
                                  <m:den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pt-PT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pt-PT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pt-PT" dirty="0" smtClean="0"/>
                            <a:t>7</a:t>
                          </a:r>
                          <a:endParaRPr lang="pt-PT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pt-PT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7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pt-PT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pt-PT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2" name="Tabela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5682660"/>
                  </p:ext>
                </p:extLst>
              </p:nvPr>
            </p:nvGraphicFramePr>
            <p:xfrm>
              <a:off x="1524000" y="1397000"/>
              <a:ext cx="6096000" cy="2193037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032000"/>
                    <a:gridCol w="2032000"/>
                    <a:gridCol w="2032000"/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dirty="0" smtClean="0"/>
                            <a:t>Número</a:t>
                          </a:r>
                          <a:endParaRPr lang="pt-PT" dirty="0"/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dirty="0" smtClean="0"/>
                            <a:t>Inverso</a:t>
                          </a:r>
                          <a:endParaRPr lang="pt-PT" dirty="0"/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dirty="0" smtClean="0"/>
                            <a:t>Produto</a:t>
                          </a:r>
                          <a:endParaRPr lang="pt-PT" dirty="0"/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</a:tr>
                  <a:tr h="605790"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66667" r="-200300" b="-20202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99701" t="-66667" r="-99701" b="-20202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200300" t="-66667" b="-202020"/>
                          </a:stretch>
                        </a:blipFill>
                      </a:tcPr>
                    </a:tc>
                  </a:tr>
                  <a:tr h="610553"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163366" r="-200300" b="-9802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99701" t="-163366" r="-99701" b="-9802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PT" dirty="0"/>
                        </a:p>
                      </a:txBody>
                      <a:tcPr/>
                    </a:tc>
                  </a:tr>
                  <a:tr h="60585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pt-PT" dirty="0" smtClean="0"/>
                            <a:t>7</a:t>
                          </a:r>
                          <a:endParaRPr lang="pt-PT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99701" t="-268687" r="-9970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PT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p:sp>
        <p:nvSpPr>
          <p:cNvPr id="3" name="CaixaDeTexto 2"/>
          <p:cNvSpPr txBox="1"/>
          <p:nvPr/>
        </p:nvSpPr>
        <p:spPr>
          <a:xfrm>
            <a:off x="1619672" y="692696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Completa: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330747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2" name="Tabela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39078785"/>
                  </p:ext>
                </p:extLst>
              </p:nvPr>
            </p:nvGraphicFramePr>
            <p:xfrm>
              <a:off x="1524000" y="1397000"/>
              <a:ext cx="6096000" cy="2193037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032000"/>
                    <a:gridCol w="2032000"/>
                    <a:gridCol w="2032000"/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dirty="0" smtClean="0"/>
                            <a:t>Número</a:t>
                          </a:r>
                          <a:endParaRPr lang="pt-PT" dirty="0"/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dirty="0" smtClean="0"/>
                            <a:t>Inverso</a:t>
                          </a:r>
                          <a:endParaRPr lang="pt-PT" dirty="0"/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dirty="0" smtClean="0"/>
                            <a:t>Produto</a:t>
                          </a:r>
                          <a:endParaRPr lang="pt-PT" dirty="0"/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pt-PT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pt-PT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pt-PT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4</m:t>
                                    </m:r>
                                  </m:num>
                                  <m:den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pt-PT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pt-PT" i="1" smtClean="0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pt-PT" b="0" i="1" smtClean="0">
                                      <a:latin typeface="Cambria Math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pt-PT" b="0" i="1" smtClean="0">
                                      <a:latin typeface="Cambria Math"/>
                                    </a:rPr>
                                    <m:t>4</m:t>
                                  </m:r>
                                </m:den>
                              </m:f>
                              <m:r>
                                <a:rPr lang="pt-PT" i="1" smtClean="0">
                                  <a:latin typeface="Cambria Math"/>
                                  <a:ea typeface="Cambria Math"/>
                                </a:rPr>
                                <m:t>×</m:t>
                              </m:r>
                              <m:f>
                                <m:fPr>
                                  <m:ctrlPr>
                                    <a:rPr lang="pt-PT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pt-PT" b="0" i="1" smtClean="0">
                                      <a:latin typeface="Cambria Math"/>
                                      <a:ea typeface="Cambria Math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pt-PT" b="0" i="1" smtClean="0">
                                      <a:latin typeface="Cambria Math"/>
                                      <a:ea typeface="Cambria Math"/>
                                    </a:rPr>
                                    <m:t>3</m:t>
                                  </m:r>
                                </m:den>
                              </m:f>
                              <m:r>
                                <a:rPr lang="pt-PT" b="0" i="1" smtClean="0">
                                  <a:latin typeface="Cambria Math"/>
                                  <a:ea typeface="Cambria Math"/>
                                </a:rPr>
                                <m:t>= </m:t>
                              </m:r>
                              <m:f>
                                <m:fPr>
                                  <m:ctrlPr>
                                    <a:rPr lang="pt-PT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pt-PT" b="0" i="1" smtClean="0">
                                      <a:latin typeface="Cambria Math"/>
                                      <a:ea typeface="Cambria Math"/>
                                    </a:rPr>
                                    <m:t>12</m:t>
                                  </m:r>
                                </m:num>
                                <m:den>
                                  <m:r>
                                    <a:rPr lang="pt-PT" b="0" i="1" smtClean="0">
                                      <a:latin typeface="Cambria Math"/>
                                      <a:ea typeface="Cambria Math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r>
                            <a:rPr lang="pt-PT" dirty="0" smtClean="0"/>
                            <a:t> =1</a:t>
                          </a:r>
                          <a:endParaRPr lang="pt-PT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pt-PT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pt-PT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pt-PT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5</m:t>
                                    </m:r>
                                  </m:num>
                                  <m:den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pt-PT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pt-PT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pt-PT" dirty="0" smtClean="0"/>
                            <a:t>7</a:t>
                          </a:r>
                          <a:endParaRPr lang="pt-PT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pt-PT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7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pt-PT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pt-PT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2" name="Tabela 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39078785"/>
                  </p:ext>
                </p:extLst>
              </p:nvPr>
            </p:nvGraphicFramePr>
            <p:xfrm>
              <a:off x="1524000" y="1397000"/>
              <a:ext cx="6096000" cy="2193037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032000"/>
                    <a:gridCol w="2032000"/>
                    <a:gridCol w="2032000"/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dirty="0" smtClean="0"/>
                            <a:t>Número</a:t>
                          </a:r>
                          <a:endParaRPr lang="pt-PT" dirty="0"/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dirty="0" smtClean="0"/>
                            <a:t>Inverso</a:t>
                          </a:r>
                          <a:endParaRPr lang="pt-PT" dirty="0"/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pt-PT" dirty="0" smtClean="0"/>
                            <a:t>Produto</a:t>
                          </a:r>
                          <a:endParaRPr lang="pt-PT" dirty="0"/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</a:tr>
                  <a:tr h="605790"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66667" r="-200300" b="-20202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99701" t="-66667" r="-99701" b="-20202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200300" t="-66667" b="-202020"/>
                          </a:stretch>
                        </a:blipFill>
                      </a:tcPr>
                    </a:tc>
                  </a:tr>
                  <a:tr h="610553"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163366" r="-200300" b="-9802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99701" t="-163366" r="-99701" b="-9802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PT" dirty="0"/>
                        </a:p>
                      </a:txBody>
                      <a:tcPr/>
                    </a:tc>
                  </a:tr>
                  <a:tr h="60585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pt-PT" dirty="0" smtClean="0"/>
                            <a:t>7</a:t>
                          </a:r>
                          <a:endParaRPr lang="pt-PT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99701" t="-268687" r="-9970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PT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p:sp>
        <p:nvSpPr>
          <p:cNvPr id="3" name="CaixaDeTexto 2"/>
          <p:cNvSpPr txBox="1"/>
          <p:nvPr/>
        </p:nvSpPr>
        <p:spPr>
          <a:xfrm>
            <a:off x="1619672" y="692696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Completa:</a:t>
            </a:r>
            <a:endParaRPr lang="pt-PT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CaixaDeTexto 3"/>
              <p:cNvSpPr txBox="1"/>
              <p:nvPr/>
            </p:nvSpPr>
            <p:spPr>
              <a:xfrm>
                <a:off x="5621276" y="2346458"/>
                <a:ext cx="1205779" cy="4896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pt-PT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pt-PT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pt-PT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5</m:t>
                        </m:r>
                      </m:den>
                    </m:f>
                    <m:r>
                      <a:rPr lang="pt-PT" b="0" i="1" smtClean="0">
                        <a:solidFill>
                          <a:srgbClr val="FF0000"/>
                        </a:solidFill>
                        <a:latin typeface="Cambria Math"/>
                      </a:rPr>
                      <m:t> </m:t>
                    </m:r>
                    <m:r>
                      <a:rPr lang="pt-PT" b="0" i="1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× </m:t>
                    </m:r>
                    <m:f>
                      <m:fPr>
                        <m:ctrlPr>
                          <a:rPr lang="pt-PT" b="0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pt-PT" b="0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5</m:t>
                        </m:r>
                      </m:num>
                      <m:den>
                        <m:r>
                          <a:rPr lang="pt-PT" b="0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pt-PT" dirty="0" smtClean="0">
                    <a:solidFill>
                      <a:srgbClr val="FF0000"/>
                    </a:solidFill>
                  </a:rPr>
                  <a:t> = 1 </a:t>
                </a:r>
                <a:endParaRPr lang="pt-PT" dirty="0"/>
              </a:p>
            </p:txBody>
          </p:sp>
        </mc:Choice>
        <mc:Fallback>
          <p:sp>
            <p:nvSpPr>
              <p:cNvPr id="4" name="CaixaDeTexto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1276" y="2346458"/>
                <a:ext cx="1205779" cy="489686"/>
              </a:xfrm>
              <a:prstGeom prst="rect">
                <a:avLst/>
              </a:prstGeom>
              <a:blipFill rotWithShape="1">
                <a:blip r:embed="rId3"/>
                <a:stretch>
                  <a:fillRect r="-3535" b="-6250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CaixaDeTexto 4"/>
              <p:cNvSpPr txBox="1"/>
              <p:nvPr/>
            </p:nvSpPr>
            <p:spPr>
              <a:xfrm>
                <a:off x="5629291" y="2988544"/>
                <a:ext cx="1197764" cy="48391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PT" b="0" dirty="0" smtClean="0">
                    <a:solidFill>
                      <a:srgbClr val="FF0000"/>
                    </a:solidFill>
                    <a:ea typeface="Cambria Math"/>
                  </a:rPr>
                  <a:t>7 </a:t>
                </a:r>
                <a14:m>
                  <m:oMath xmlns:m="http://schemas.openxmlformats.org/officeDocument/2006/math">
                    <m:r>
                      <a:rPr lang="pt-PT" b="0" i="1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× </m:t>
                    </m:r>
                    <m:f>
                      <m:fPr>
                        <m:ctrlPr>
                          <a:rPr lang="pt-PT" b="0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pt-PT" b="0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1</m:t>
                        </m:r>
                      </m:num>
                      <m:den>
                        <m:r>
                          <a:rPr lang="pt-PT" b="0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7</m:t>
                        </m:r>
                      </m:den>
                    </m:f>
                  </m:oMath>
                </a14:m>
                <a:r>
                  <a:rPr lang="pt-PT" dirty="0" smtClean="0">
                    <a:solidFill>
                      <a:srgbClr val="FF0000"/>
                    </a:solidFill>
                  </a:rPr>
                  <a:t> = 1 </a:t>
                </a:r>
                <a:endParaRPr lang="pt-PT" dirty="0"/>
              </a:p>
            </p:txBody>
          </p:sp>
        </mc:Choice>
        <mc:Fallback>
          <p:sp>
            <p:nvSpPr>
              <p:cNvPr id="5" name="CaixaDeTexto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9291" y="2988544"/>
                <a:ext cx="1197764" cy="483915"/>
              </a:xfrm>
              <a:prstGeom prst="rect">
                <a:avLst/>
              </a:prstGeom>
              <a:blipFill rotWithShape="1">
                <a:blip r:embed="rId4"/>
                <a:stretch>
                  <a:fillRect l="-4061" r="-3046" b="-6250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CaixaDeTexto 5"/>
          <p:cNvSpPr txBox="1"/>
          <p:nvPr/>
        </p:nvSpPr>
        <p:spPr>
          <a:xfrm>
            <a:off x="1043608" y="4149080"/>
            <a:ext cx="75608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 dirty="0" smtClean="0"/>
              <a:t>Dois números racionais dizem-se </a:t>
            </a:r>
            <a:r>
              <a:rPr lang="pt-PT" sz="2800" b="1" dirty="0" smtClean="0"/>
              <a:t>INVERSOS</a:t>
            </a:r>
            <a:r>
              <a:rPr lang="pt-PT" sz="2800" dirty="0" smtClean="0"/>
              <a:t> se o produto deles for igual a 1 (o elemento neutro da multiplicação).</a:t>
            </a:r>
            <a:endParaRPr lang="pt-PT" sz="2800" dirty="0"/>
          </a:p>
        </p:txBody>
      </p:sp>
    </p:spTree>
    <p:extLst>
      <p:ext uri="{BB962C8B-B14F-4D97-AF65-F5344CB8AC3E}">
        <p14:creationId xmlns:p14="http://schemas.microsoft.com/office/powerpoint/2010/main" val="4067784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39552" y="836712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Para cada caso assinala com o seu inverso:</a:t>
            </a:r>
            <a:endParaRPr lang="pt-PT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aixaDeTexto 2"/>
              <p:cNvSpPr txBox="1"/>
              <p:nvPr/>
            </p:nvSpPr>
            <p:spPr>
              <a:xfrm>
                <a:off x="1934624" y="2211037"/>
                <a:ext cx="377026" cy="6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PT" b="0" i="1" smtClean="0">
                              <a:latin typeface="Cambria Math"/>
                            </a:rPr>
                            <m:t>3</m:t>
                          </m:r>
                        </m:num>
                        <m:den>
                          <m:r>
                            <a:rPr lang="pt-PT" b="0" i="1" smtClean="0">
                              <a:latin typeface="Cambria Math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pt-PT" dirty="0"/>
              </a:p>
            </p:txBody>
          </p:sp>
        </mc:Choice>
        <mc:Fallback xmlns="">
          <p:sp>
            <p:nvSpPr>
              <p:cNvPr id="3" name="CaixaDeTexto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34624" y="2211037"/>
                <a:ext cx="377026" cy="612796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CaixaDeTexto 3"/>
              <p:cNvSpPr txBox="1"/>
              <p:nvPr/>
            </p:nvSpPr>
            <p:spPr>
              <a:xfrm>
                <a:off x="5040479" y="2211037"/>
                <a:ext cx="505267" cy="6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PT" b="0" i="1" smtClean="0">
                              <a:latin typeface="Cambria Math"/>
                            </a:rPr>
                            <m:t>10</m:t>
                          </m:r>
                        </m:num>
                        <m:den>
                          <m:r>
                            <a:rPr lang="pt-PT" b="0" i="1" smtClean="0">
                              <a:latin typeface="Cambria Math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pt-PT" dirty="0"/>
              </a:p>
            </p:txBody>
          </p:sp>
        </mc:Choice>
        <mc:Fallback xmlns="">
          <p:sp>
            <p:nvSpPr>
              <p:cNvPr id="4" name="CaixaDeTexto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40479" y="2211037"/>
                <a:ext cx="505267" cy="61279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CaixaDeTexto 4"/>
              <p:cNvSpPr txBox="1"/>
              <p:nvPr/>
            </p:nvSpPr>
            <p:spPr>
              <a:xfrm>
                <a:off x="3387424" y="2204864"/>
                <a:ext cx="505267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PT" b="0" i="1" smtClean="0">
                              <a:latin typeface="Cambria Math"/>
                            </a:rPr>
                            <m:t>6</m:t>
                          </m:r>
                        </m:num>
                        <m:den>
                          <m:r>
                            <a:rPr lang="pt-PT" b="0" i="1" smtClean="0">
                              <a:latin typeface="Cambria Math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pt-PT" dirty="0"/>
              </a:p>
            </p:txBody>
          </p:sp>
        </mc:Choice>
        <mc:Fallback xmlns="">
          <p:sp>
            <p:nvSpPr>
              <p:cNvPr id="5" name="CaixaDeTexto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7424" y="2204864"/>
                <a:ext cx="505267" cy="61273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Tabe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59138224"/>
                  </p:ext>
                </p:extLst>
              </p:nvPr>
            </p:nvGraphicFramePr>
            <p:xfrm>
              <a:off x="1403648" y="1826312"/>
              <a:ext cx="6180348" cy="3498756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545087"/>
                    <a:gridCol w="1545087"/>
                    <a:gridCol w="1545087"/>
                    <a:gridCol w="1545087"/>
                  </a:tblGrid>
                  <a:tr h="380907">
                    <a:tc>
                      <a:txBody>
                        <a:bodyPr/>
                        <a:lstStyle/>
                        <a:p>
                          <a:r>
                            <a:rPr lang="pt-PT" dirty="0" smtClean="0"/>
                            <a:t>Número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 gridSpan="3">
                      <a:txBody>
                        <a:bodyPr/>
                        <a:lstStyle/>
                        <a:p>
                          <a:pPr algn="ctr"/>
                          <a:r>
                            <a:rPr lang="pt-PT" dirty="0" smtClean="0"/>
                            <a:t>Inverso do número</a:t>
                          </a:r>
                          <a:endParaRPr lang="pt-PT" dirty="0"/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PT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pt-PT" dirty="0"/>
                        </a:p>
                      </a:txBody>
                      <a:tcPr/>
                    </a:tc>
                  </a:tr>
                  <a:tr h="657455">
                    <a:tc>
                      <a:txBody>
                        <a:bodyPr/>
                        <a:lstStyle/>
                        <a:p>
                          <a:r>
                            <a:rPr lang="pt-PT" dirty="0" smtClean="0"/>
                            <a:t>       </a:t>
                          </a:r>
                        </a:p>
                        <a:p>
                          <a:endParaRPr lang="pt-PT" dirty="0" smtClean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pt-PT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pt-PT" dirty="0" smtClean="0"/>
                        </a:p>
                        <a:p>
                          <a:endParaRPr lang="pt-PT" dirty="0" smtClean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pt-PT" dirty="0" smtClean="0"/>
                            <a:t>53</a:t>
                          </a:r>
                          <a:endParaRPr lang="pt-PT" dirty="0"/>
                        </a:p>
                      </a:txBody>
                      <a:tcPr/>
                    </a:tc>
                  </a:tr>
                  <a:tr h="798339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pt-PT" baseline="0" dirty="0" smtClean="0"/>
                            <a:t>       </a:t>
                          </a:r>
                          <a:r>
                            <a:rPr lang="pt-PT" dirty="0" smtClean="0"/>
                            <a:t>0,3</a:t>
                          </a:r>
                        </a:p>
                        <a:p>
                          <a:endParaRPr lang="pt-PT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pt-PT" dirty="0" smtClean="0"/>
                            <a:t>    </a:t>
                          </a:r>
                          <a:endParaRPr lang="pt-PT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pt-PT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10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pt-PT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pt-PT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10</m:t>
                                    </m:r>
                                  </m:num>
                                  <m:den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pt-PT" dirty="0"/>
                        </a:p>
                      </a:txBody>
                      <a:tcPr/>
                    </a:tc>
                  </a:tr>
                  <a:tr h="774099">
                    <a:tc>
                      <a:txBody>
                        <a:bodyPr/>
                        <a:lstStyle/>
                        <a:p>
                          <a:r>
                            <a:rPr lang="pt-PT" dirty="0" smtClean="0"/>
                            <a:t>       </a:t>
                          </a:r>
                          <a14:m>
                            <m:oMath xmlns:m="http://schemas.openxmlformats.org/officeDocument/2006/math">
                              <m:r>
                                <a:rPr lang="pt-PT" b="0" i="0" smtClean="0">
                                  <a:latin typeface="Cambria Math"/>
                                </a:rPr>
                                <m:t>2</m:t>
                              </m:r>
                              <m:f>
                                <m:fPr>
                                  <m:ctrlPr>
                                    <a:rPr lang="pt-PT" i="1" smtClean="0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pt-PT" b="0" i="1" smtClean="0">
                                      <a:latin typeface="Cambria Math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pt-PT" b="0" i="1" smtClean="0">
                                      <a:latin typeface="Cambria Math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pt-PT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pt-PT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21</m:t>
                                    </m:r>
                                  </m:num>
                                  <m:den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pt-PT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pt-PT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7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pt-PT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pt-PT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7</m:t>
                                    </m:r>
                                  </m:num>
                                  <m:den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pt-PT" dirty="0" smtClean="0"/>
                        </a:p>
                      </a:txBody>
                      <a:tcPr/>
                    </a:tc>
                  </a:tr>
                  <a:tr h="887956">
                    <a:tc>
                      <a:txBody>
                        <a:bodyPr/>
                        <a:lstStyle/>
                        <a:p>
                          <a:endParaRPr lang="pt-PT" dirty="0" smtClean="0"/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pt-PT" dirty="0" smtClean="0"/>
                            <a:t>1</a:t>
                          </a:r>
                          <a:endParaRPr lang="pt-PT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endParaRPr lang="pt-PT" dirty="0" smtClean="0"/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pt-PT" dirty="0" smtClean="0"/>
                            <a:t>1</a:t>
                          </a:r>
                          <a:endParaRPr lang="pt-PT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pt-PT" dirty="0" smtClean="0"/>
                        </a:p>
                        <a:p>
                          <a:pPr algn="ctr"/>
                          <a:r>
                            <a:rPr lang="pt-PT" dirty="0" smtClean="0"/>
                            <a:t>0</a:t>
                          </a:r>
                          <a:endParaRPr lang="pt-PT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pt-PT" dirty="0" smtClean="0"/>
                        </a:p>
                        <a:p>
                          <a:pPr algn="ctr"/>
                          <a:r>
                            <a:rPr lang="pt-PT" dirty="0" smtClean="0"/>
                            <a:t>Não há</a:t>
                          </a:r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6" name="Tabe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59138224"/>
                  </p:ext>
                </p:extLst>
              </p:nvPr>
            </p:nvGraphicFramePr>
            <p:xfrm>
              <a:off x="1403648" y="1826312"/>
              <a:ext cx="6180348" cy="3498756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545087"/>
                    <a:gridCol w="1545087"/>
                    <a:gridCol w="1545087"/>
                    <a:gridCol w="1545087"/>
                  </a:tblGrid>
                  <a:tr h="380907">
                    <a:tc>
                      <a:txBody>
                        <a:bodyPr/>
                        <a:lstStyle/>
                        <a:p>
                          <a:r>
                            <a:rPr lang="pt-PT" dirty="0" smtClean="0"/>
                            <a:t>Número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 gridSpan="3">
                      <a:txBody>
                        <a:bodyPr/>
                        <a:lstStyle/>
                        <a:p>
                          <a:pPr algn="ctr"/>
                          <a:r>
                            <a:rPr lang="pt-PT" dirty="0" smtClean="0"/>
                            <a:t>Inverso do número</a:t>
                          </a:r>
                          <a:endParaRPr lang="pt-PT" dirty="0"/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PT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pt-PT" dirty="0"/>
                        </a:p>
                      </a:txBody>
                      <a:tcPr/>
                    </a:tc>
                  </a:tr>
                  <a:tr h="657455">
                    <a:tc>
                      <a:txBody>
                        <a:bodyPr/>
                        <a:lstStyle/>
                        <a:p>
                          <a:r>
                            <a:rPr lang="pt-PT" dirty="0" smtClean="0"/>
                            <a:t>       </a:t>
                          </a:r>
                        </a:p>
                        <a:p>
                          <a:endParaRPr lang="pt-PT" dirty="0" smtClean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pt-PT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pt-PT" dirty="0" smtClean="0"/>
                        </a:p>
                        <a:p>
                          <a:endParaRPr lang="pt-PT" dirty="0" smtClean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pt-PT" dirty="0" smtClean="0"/>
                            <a:t>53</a:t>
                          </a:r>
                          <a:endParaRPr lang="pt-PT" dirty="0"/>
                        </a:p>
                      </a:txBody>
                      <a:tcPr/>
                    </a:tc>
                  </a:tr>
                  <a:tr h="798339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pt-PT" baseline="0" dirty="0" smtClean="0"/>
                            <a:t>       </a:t>
                          </a:r>
                          <a:r>
                            <a:rPr lang="pt-PT" dirty="0" smtClean="0"/>
                            <a:t>0,3</a:t>
                          </a:r>
                        </a:p>
                        <a:p>
                          <a:endParaRPr lang="pt-PT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pt-PT" dirty="0" smtClean="0"/>
                            <a:t>    </a:t>
                          </a:r>
                          <a:endParaRPr lang="pt-PT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>
                        <a:blipFill rotWithShape="1">
                          <a:blip r:embed="rId5"/>
                          <a:stretch>
                            <a:fillRect l="-199606" t="-133588" r="-100000" b="-2083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>
                        <a:blipFill rotWithShape="1">
                          <a:blip r:embed="rId5"/>
                          <a:stretch>
                            <a:fillRect l="-300791" t="-133588" r="-395" b="-208397"/>
                          </a:stretch>
                        </a:blipFill>
                      </a:tcPr>
                    </a:tc>
                  </a:tr>
                  <a:tr h="774099"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>
                        <a:blipFill rotWithShape="1">
                          <a:blip r:embed="rId5"/>
                          <a:stretch>
                            <a:fillRect t="-240945" r="-299606" b="-114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>
                        <a:blipFill rotWithShape="1">
                          <a:blip r:embed="rId5"/>
                          <a:stretch>
                            <a:fillRect l="-100395" t="-240945" r="-200791" b="-114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>
                        <a:blipFill rotWithShape="1">
                          <a:blip r:embed="rId5"/>
                          <a:stretch>
                            <a:fillRect l="-199606" t="-240945" r="-100000" b="-114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>
                        <a:blipFill rotWithShape="1">
                          <a:blip r:embed="rId5"/>
                          <a:stretch>
                            <a:fillRect l="-300791" t="-240945" r="-395" b="-114961"/>
                          </a:stretch>
                        </a:blipFill>
                      </a:tcPr>
                    </a:tc>
                  </a:tr>
                  <a:tr h="887956">
                    <a:tc>
                      <a:txBody>
                        <a:bodyPr/>
                        <a:lstStyle/>
                        <a:p>
                          <a:endParaRPr lang="pt-PT" dirty="0" smtClean="0"/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pt-PT" dirty="0" smtClean="0"/>
                            <a:t>1</a:t>
                          </a:r>
                          <a:endParaRPr lang="pt-PT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endParaRPr lang="pt-PT" dirty="0" smtClean="0"/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pt-PT" dirty="0" smtClean="0"/>
                            <a:t>1</a:t>
                          </a:r>
                          <a:endParaRPr lang="pt-PT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pt-PT" dirty="0" smtClean="0"/>
                        </a:p>
                        <a:p>
                          <a:pPr algn="ctr"/>
                          <a:r>
                            <a:rPr lang="pt-PT" dirty="0" smtClean="0"/>
                            <a:t>0</a:t>
                          </a:r>
                          <a:endParaRPr lang="pt-PT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pt-PT" dirty="0" smtClean="0"/>
                        </a:p>
                        <a:p>
                          <a:pPr algn="ctr"/>
                          <a:r>
                            <a:rPr lang="pt-PT" dirty="0" smtClean="0"/>
                            <a:t>Não há</a:t>
                          </a:r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CaixaDeTexto 6"/>
              <p:cNvSpPr txBox="1"/>
              <p:nvPr/>
            </p:nvSpPr>
            <p:spPr>
              <a:xfrm>
                <a:off x="3451545" y="2882275"/>
                <a:ext cx="377026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PT" b="0" i="1" smtClean="0">
                              <a:latin typeface="Cambria Math"/>
                            </a:rPr>
                            <m:t>0</m:t>
                          </m:r>
                        </m:num>
                        <m:den>
                          <m:r>
                            <a:rPr lang="pt-PT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pt-PT" dirty="0"/>
              </a:p>
            </p:txBody>
          </p:sp>
        </mc:Choice>
        <mc:Fallback xmlns="">
          <p:sp>
            <p:nvSpPr>
              <p:cNvPr id="7" name="CaixaDeTexto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1545" y="2882275"/>
                <a:ext cx="377026" cy="612732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1732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39552" y="836712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Soluções:</a:t>
            </a:r>
            <a:endParaRPr lang="pt-PT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aixaDeTexto 2"/>
              <p:cNvSpPr txBox="1"/>
              <p:nvPr/>
            </p:nvSpPr>
            <p:spPr>
              <a:xfrm>
                <a:off x="1934624" y="2211037"/>
                <a:ext cx="377026" cy="6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PT" b="0" i="1" smtClean="0">
                              <a:latin typeface="Cambria Math"/>
                            </a:rPr>
                            <m:t>3</m:t>
                          </m:r>
                        </m:num>
                        <m:den>
                          <m:r>
                            <a:rPr lang="pt-PT" b="0" i="1" smtClean="0">
                              <a:latin typeface="Cambria Math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pt-PT" dirty="0"/>
              </a:p>
            </p:txBody>
          </p:sp>
        </mc:Choice>
        <mc:Fallback xmlns="">
          <p:sp>
            <p:nvSpPr>
              <p:cNvPr id="3" name="CaixaDeTexto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34624" y="2211037"/>
                <a:ext cx="377026" cy="612796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CaixaDeTexto 3"/>
              <p:cNvSpPr txBox="1"/>
              <p:nvPr/>
            </p:nvSpPr>
            <p:spPr>
              <a:xfrm>
                <a:off x="5040479" y="2211037"/>
                <a:ext cx="505267" cy="6127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PT" b="0" i="1" smtClean="0">
                              <a:latin typeface="Cambria Math"/>
                            </a:rPr>
                            <m:t>10</m:t>
                          </m:r>
                        </m:num>
                        <m:den>
                          <m:r>
                            <a:rPr lang="pt-PT" b="0" i="1" smtClean="0">
                              <a:latin typeface="Cambria Math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pt-PT" dirty="0"/>
              </a:p>
            </p:txBody>
          </p:sp>
        </mc:Choice>
        <mc:Fallback xmlns="">
          <p:sp>
            <p:nvSpPr>
              <p:cNvPr id="4" name="CaixaDeTexto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40479" y="2211037"/>
                <a:ext cx="505267" cy="61279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CaixaDeTexto 4"/>
              <p:cNvSpPr txBox="1"/>
              <p:nvPr/>
            </p:nvSpPr>
            <p:spPr>
              <a:xfrm>
                <a:off x="3387424" y="2204864"/>
                <a:ext cx="505267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PT" b="0" i="1" smtClean="0">
                              <a:latin typeface="Cambria Math"/>
                            </a:rPr>
                            <m:t>6</m:t>
                          </m:r>
                        </m:num>
                        <m:den>
                          <m:r>
                            <a:rPr lang="pt-PT" b="0" i="1" smtClean="0">
                              <a:latin typeface="Cambria Math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pt-PT" dirty="0"/>
              </a:p>
            </p:txBody>
          </p:sp>
        </mc:Choice>
        <mc:Fallback xmlns="">
          <p:sp>
            <p:nvSpPr>
              <p:cNvPr id="5" name="CaixaDeTexto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7424" y="2204864"/>
                <a:ext cx="505267" cy="61273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Tabe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90096743"/>
                  </p:ext>
                </p:extLst>
              </p:nvPr>
            </p:nvGraphicFramePr>
            <p:xfrm>
              <a:off x="1403648" y="1826312"/>
              <a:ext cx="6180348" cy="3498756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545087"/>
                    <a:gridCol w="1545087"/>
                    <a:gridCol w="1545087"/>
                    <a:gridCol w="1545087"/>
                  </a:tblGrid>
                  <a:tr h="380907">
                    <a:tc>
                      <a:txBody>
                        <a:bodyPr/>
                        <a:lstStyle/>
                        <a:p>
                          <a:r>
                            <a:rPr lang="pt-PT" dirty="0" smtClean="0"/>
                            <a:t>Número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 gridSpan="3"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PT" dirty="0" smtClean="0"/>
                            <a:t>Inverso do número</a:t>
                          </a:r>
                          <a:endParaRPr lang="pt-PT" dirty="0"/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PT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pt-PT" dirty="0"/>
                        </a:p>
                      </a:txBody>
                      <a:tcPr/>
                    </a:tc>
                  </a:tr>
                  <a:tr h="657455">
                    <a:tc>
                      <a:txBody>
                        <a:bodyPr/>
                        <a:lstStyle/>
                        <a:p>
                          <a:r>
                            <a:rPr lang="pt-PT" dirty="0" smtClean="0"/>
                            <a:t>       </a:t>
                          </a:r>
                        </a:p>
                        <a:p>
                          <a:endParaRPr lang="pt-PT" dirty="0" smtClean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pt-PT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pt-PT" dirty="0" smtClean="0"/>
                        </a:p>
                        <a:p>
                          <a:endParaRPr lang="pt-PT" dirty="0" smtClean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pt-PT" dirty="0" smtClean="0"/>
                            <a:t>53</a:t>
                          </a:r>
                          <a:endParaRPr lang="pt-PT" dirty="0"/>
                        </a:p>
                      </a:txBody>
                      <a:tcPr/>
                    </a:tc>
                  </a:tr>
                  <a:tr h="798339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pt-PT" baseline="0" dirty="0" smtClean="0"/>
                            <a:t>       </a:t>
                          </a:r>
                          <a:r>
                            <a:rPr lang="pt-PT" dirty="0" smtClean="0"/>
                            <a:t>0,3</a:t>
                          </a:r>
                        </a:p>
                        <a:p>
                          <a:endParaRPr lang="pt-PT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pt-PT" dirty="0" smtClean="0"/>
                            <a:t>    </a:t>
                          </a:r>
                          <a:endParaRPr lang="pt-PT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pt-PT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10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pt-PT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pt-PT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10</m:t>
                                    </m:r>
                                  </m:num>
                                  <m:den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pt-PT" dirty="0"/>
                        </a:p>
                      </a:txBody>
                      <a:tcPr/>
                    </a:tc>
                  </a:tr>
                  <a:tr h="774099">
                    <a:tc>
                      <a:txBody>
                        <a:bodyPr/>
                        <a:lstStyle/>
                        <a:p>
                          <a:r>
                            <a:rPr lang="pt-PT" dirty="0" smtClean="0"/>
                            <a:t>       </a:t>
                          </a:r>
                          <a14:m>
                            <m:oMath xmlns:m="http://schemas.openxmlformats.org/officeDocument/2006/math">
                              <m:r>
                                <a:rPr lang="pt-PT" b="0" i="0" smtClean="0">
                                  <a:latin typeface="Cambria Math"/>
                                </a:rPr>
                                <m:t>2</m:t>
                              </m:r>
                              <m:f>
                                <m:fPr>
                                  <m:ctrlPr>
                                    <a:rPr lang="pt-PT" i="1" smtClean="0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pt-PT" b="0" i="1" smtClean="0">
                                      <a:latin typeface="Cambria Math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pt-PT" b="0" i="1" smtClean="0">
                                      <a:latin typeface="Cambria Math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pt-PT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0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pt-PT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21</m:t>
                                    </m:r>
                                  </m:num>
                                  <m:den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pt-PT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pt-PT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7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pt-PT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pt-PT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7</m:t>
                                    </m:r>
                                  </m:num>
                                  <m:den>
                                    <m:r>
                                      <a:rPr lang="pt-PT" b="0" i="1" smtClean="0">
                                        <a:latin typeface="Cambria Math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pt-PT" dirty="0" smtClean="0"/>
                        </a:p>
                      </a:txBody>
                      <a:tcPr/>
                    </a:tc>
                  </a:tr>
                  <a:tr h="887956">
                    <a:tc>
                      <a:txBody>
                        <a:bodyPr/>
                        <a:lstStyle/>
                        <a:p>
                          <a:endParaRPr lang="pt-PT" dirty="0" smtClean="0"/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pt-PT" dirty="0" smtClean="0"/>
                            <a:t>1</a:t>
                          </a:r>
                          <a:endParaRPr lang="pt-PT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endParaRPr lang="pt-PT" dirty="0" smtClean="0"/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pt-PT" dirty="0" smtClean="0"/>
                            <a:t>1</a:t>
                          </a:r>
                          <a:endParaRPr lang="pt-PT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pt-PT" dirty="0" smtClean="0"/>
                        </a:p>
                        <a:p>
                          <a:pPr algn="ctr"/>
                          <a:r>
                            <a:rPr lang="pt-PT" dirty="0" smtClean="0"/>
                            <a:t>0</a:t>
                          </a:r>
                          <a:endParaRPr lang="pt-PT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pt-PT" dirty="0" smtClean="0"/>
                        </a:p>
                        <a:p>
                          <a:pPr algn="ctr"/>
                          <a:r>
                            <a:rPr lang="pt-PT" dirty="0" smtClean="0"/>
                            <a:t>Não há</a:t>
                          </a:r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6" name="Tabela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90096743"/>
                  </p:ext>
                </p:extLst>
              </p:nvPr>
            </p:nvGraphicFramePr>
            <p:xfrm>
              <a:off x="1403648" y="1826312"/>
              <a:ext cx="6180348" cy="3498756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545087"/>
                    <a:gridCol w="1545087"/>
                    <a:gridCol w="1545087"/>
                    <a:gridCol w="1545087"/>
                  </a:tblGrid>
                  <a:tr h="380907">
                    <a:tc>
                      <a:txBody>
                        <a:bodyPr/>
                        <a:lstStyle/>
                        <a:p>
                          <a:r>
                            <a:rPr lang="pt-PT" dirty="0" smtClean="0"/>
                            <a:t>Número</a:t>
                          </a:r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 gridSpan="3"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PT" dirty="0" smtClean="0"/>
                            <a:t>Inverso do número</a:t>
                          </a:r>
                          <a:endParaRPr lang="pt-PT" dirty="0"/>
                        </a:p>
                      </a:txBody>
                      <a:tcPr>
                        <a:solidFill>
                          <a:srgbClr val="FFFF00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PT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pt-PT" dirty="0"/>
                        </a:p>
                      </a:txBody>
                      <a:tcPr/>
                    </a:tc>
                  </a:tr>
                  <a:tr h="657455">
                    <a:tc>
                      <a:txBody>
                        <a:bodyPr/>
                        <a:lstStyle/>
                        <a:p>
                          <a:r>
                            <a:rPr lang="pt-PT" dirty="0" smtClean="0"/>
                            <a:t>       </a:t>
                          </a:r>
                        </a:p>
                        <a:p>
                          <a:endParaRPr lang="pt-PT" dirty="0" smtClean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pt-PT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pt-PT" dirty="0" smtClean="0"/>
                        </a:p>
                        <a:p>
                          <a:endParaRPr lang="pt-PT" dirty="0" smtClean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</a:pPr>
                          <a:r>
                            <a:rPr lang="pt-PT" dirty="0" smtClean="0"/>
                            <a:t>53</a:t>
                          </a:r>
                          <a:endParaRPr lang="pt-PT" dirty="0"/>
                        </a:p>
                      </a:txBody>
                      <a:tcPr/>
                    </a:tc>
                  </a:tr>
                  <a:tr h="798339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</a:pPr>
                          <a:r>
                            <a:rPr lang="pt-PT" baseline="0" dirty="0" smtClean="0"/>
                            <a:t>       </a:t>
                          </a:r>
                          <a:r>
                            <a:rPr lang="pt-PT" dirty="0" smtClean="0"/>
                            <a:t>0,3</a:t>
                          </a:r>
                        </a:p>
                        <a:p>
                          <a:endParaRPr lang="pt-PT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50000"/>
                            </a:lnSpc>
                          </a:pPr>
                          <a:r>
                            <a:rPr lang="pt-PT" dirty="0" smtClean="0"/>
                            <a:t>    </a:t>
                          </a:r>
                          <a:endParaRPr lang="pt-PT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>
                        <a:blipFill rotWithShape="1">
                          <a:blip r:embed="rId5"/>
                          <a:stretch>
                            <a:fillRect l="-199606" t="-133588" r="-100000" b="-2083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>
                        <a:blipFill rotWithShape="1">
                          <a:blip r:embed="rId5"/>
                          <a:stretch>
                            <a:fillRect l="-300791" t="-133588" r="-395" b="-208397"/>
                          </a:stretch>
                        </a:blipFill>
                      </a:tcPr>
                    </a:tc>
                  </a:tr>
                  <a:tr h="774099"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>
                        <a:blipFill rotWithShape="1">
                          <a:blip r:embed="rId5"/>
                          <a:stretch>
                            <a:fillRect t="-240945" r="-299606" b="-114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>
                        <a:blipFill rotWithShape="1">
                          <a:blip r:embed="rId5"/>
                          <a:stretch>
                            <a:fillRect l="-100395" t="-240945" r="-200791" b="-114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>
                        <a:blipFill rotWithShape="1">
                          <a:blip r:embed="rId5"/>
                          <a:stretch>
                            <a:fillRect l="-199606" t="-240945" r="-100000" b="-114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>
                        <a:blipFill rotWithShape="1">
                          <a:blip r:embed="rId5"/>
                          <a:stretch>
                            <a:fillRect l="-300791" t="-240945" r="-395" b="-114961"/>
                          </a:stretch>
                        </a:blipFill>
                      </a:tcPr>
                    </a:tc>
                  </a:tr>
                  <a:tr h="887956">
                    <a:tc>
                      <a:txBody>
                        <a:bodyPr/>
                        <a:lstStyle/>
                        <a:p>
                          <a:endParaRPr lang="pt-PT" dirty="0" smtClean="0"/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pt-PT" dirty="0" smtClean="0"/>
                            <a:t>1</a:t>
                          </a:r>
                          <a:endParaRPr lang="pt-PT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</a:pPr>
                          <a:endParaRPr lang="pt-PT" dirty="0" smtClean="0"/>
                        </a:p>
                        <a:p>
                          <a:pPr algn="ctr">
                            <a:lnSpc>
                              <a:spcPct val="100000"/>
                            </a:lnSpc>
                          </a:pPr>
                          <a:r>
                            <a:rPr lang="pt-PT" dirty="0" smtClean="0"/>
                            <a:t>1</a:t>
                          </a:r>
                          <a:endParaRPr lang="pt-PT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pt-PT" dirty="0" smtClean="0"/>
                        </a:p>
                        <a:p>
                          <a:pPr algn="ctr"/>
                          <a:r>
                            <a:rPr lang="pt-PT" dirty="0" smtClean="0"/>
                            <a:t>0</a:t>
                          </a:r>
                          <a:endParaRPr lang="pt-PT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pt-PT" dirty="0" smtClean="0"/>
                        </a:p>
                        <a:p>
                          <a:pPr algn="ctr"/>
                          <a:r>
                            <a:rPr lang="pt-PT" dirty="0" smtClean="0"/>
                            <a:t>Não há</a:t>
                          </a:r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CaixaDeTexto 6"/>
              <p:cNvSpPr txBox="1"/>
              <p:nvPr/>
            </p:nvSpPr>
            <p:spPr>
              <a:xfrm>
                <a:off x="3451545" y="2882275"/>
                <a:ext cx="377026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PT" b="0" i="1" smtClean="0">
                              <a:latin typeface="Cambria Math"/>
                            </a:rPr>
                            <m:t>0</m:t>
                          </m:r>
                        </m:num>
                        <m:den>
                          <m:r>
                            <a:rPr lang="pt-PT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pt-PT" dirty="0"/>
              </a:p>
            </p:txBody>
          </p:sp>
        </mc:Choice>
        <mc:Fallback xmlns="">
          <p:sp>
            <p:nvSpPr>
              <p:cNvPr id="7" name="CaixaDeTexto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1545" y="2882275"/>
                <a:ext cx="377026" cy="612732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Oval 8"/>
          <p:cNvSpPr/>
          <p:nvPr/>
        </p:nvSpPr>
        <p:spPr>
          <a:xfrm>
            <a:off x="3385464" y="4509120"/>
            <a:ext cx="755576" cy="7200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0" name="Oval 9"/>
          <p:cNvSpPr/>
          <p:nvPr/>
        </p:nvSpPr>
        <p:spPr>
          <a:xfrm>
            <a:off x="4915324" y="3717032"/>
            <a:ext cx="755576" cy="7200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1" name="Oval 10"/>
          <p:cNvSpPr/>
          <p:nvPr/>
        </p:nvSpPr>
        <p:spPr>
          <a:xfrm>
            <a:off x="6444208" y="2864283"/>
            <a:ext cx="755576" cy="7200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2" name="Oval 11"/>
          <p:cNvSpPr/>
          <p:nvPr/>
        </p:nvSpPr>
        <p:spPr>
          <a:xfrm>
            <a:off x="4915324" y="2170181"/>
            <a:ext cx="755576" cy="7200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8" name="CaixaDeTexto 7"/>
          <p:cNvSpPr txBox="1"/>
          <p:nvPr/>
        </p:nvSpPr>
        <p:spPr>
          <a:xfrm>
            <a:off x="251520" y="5733256"/>
            <a:ext cx="8640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dirty="0" smtClean="0"/>
              <a:t>Todos os números racionais, exceto o zero, têm INVERSO.</a:t>
            </a:r>
          </a:p>
          <a:p>
            <a:r>
              <a:rPr lang="pt-PT" sz="2000" dirty="0"/>
              <a:t>A</a:t>
            </a:r>
            <a:r>
              <a:rPr lang="pt-PT" sz="2000" dirty="0" smtClean="0"/>
              <a:t>penas com o número UM é que </a:t>
            </a:r>
            <a:r>
              <a:rPr lang="pt-PT" sz="2000" dirty="0"/>
              <a:t>são iguais o </a:t>
            </a:r>
            <a:r>
              <a:rPr lang="pt-PT" sz="2000" dirty="0" smtClean="0"/>
              <a:t>número e o seu </a:t>
            </a:r>
            <a:r>
              <a:rPr lang="pt-PT" sz="2000" dirty="0" smtClean="0"/>
              <a:t>inverso.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36799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ângulo 34"/>
          <p:cNvSpPr/>
          <p:nvPr/>
        </p:nvSpPr>
        <p:spPr>
          <a:xfrm>
            <a:off x="2081075" y="548680"/>
            <a:ext cx="4103071" cy="119373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9" name="Rectângulo 18"/>
          <p:cNvSpPr/>
          <p:nvPr/>
        </p:nvSpPr>
        <p:spPr>
          <a:xfrm flipV="1">
            <a:off x="5222649" y="3435927"/>
            <a:ext cx="692550" cy="720080"/>
          </a:xfrm>
          <a:prstGeom prst="rect">
            <a:avLst/>
          </a:prstGeom>
          <a:pattFill prst="wdUpDiag">
            <a:fgClr>
              <a:srgbClr val="FF0000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CaixaDeTexto 1"/>
              <p:cNvSpPr txBox="1"/>
              <p:nvPr/>
            </p:nvSpPr>
            <p:spPr>
              <a:xfrm>
                <a:off x="4342121" y="1950377"/>
                <a:ext cx="1010213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PT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pt-PT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  <m:r>
                        <a:rPr lang="pt-PT" i="1" smtClean="0">
                          <a:latin typeface="Cambria Math"/>
                          <a:ea typeface="Cambria Math"/>
                        </a:rPr>
                        <m:t>×</m:t>
                      </m:r>
                      <m:f>
                        <m:fPr>
                          <m:ctrlPr>
                            <a:rPr lang="pt-PT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pt-PT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num>
                        <m:den>
                          <m:r>
                            <a:rPr lang="pt-PT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den>
                      </m:f>
                      <m:r>
                        <a:rPr lang="pt-PT" i="1" smtClean="0"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pt-PT" dirty="0"/>
              </a:p>
            </p:txBody>
          </p:sp>
        </mc:Choice>
        <mc:Fallback xmlns="">
          <p:sp>
            <p:nvSpPr>
              <p:cNvPr id="2" name="CaixaDeTexto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2121" y="1950377"/>
                <a:ext cx="1010213" cy="61273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CaixaDeTexto 2"/>
              <p:cNvSpPr txBox="1"/>
              <p:nvPr/>
            </p:nvSpPr>
            <p:spPr>
              <a:xfrm>
                <a:off x="5264312" y="1978095"/>
                <a:ext cx="377026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PT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pt-PT" b="0" i="1" smtClean="0">
                              <a:latin typeface="Cambria Math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pt-PT" dirty="0"/>
              </a:p>
            </p:txBody>
          </p:sp>
        </mc:Choice>
        <mc:Fallback xmlns="">
          <p:sp>
            <p:nvSpPr>
              <p:cNvPr id="3" name="CaixaDeTexto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4312" y="1978095"/>
                <a:ext cx="377026" cy="61273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ângulo 4"/>
          <p:cNvSpPr/>
          <p:nvPr/>
        </p:nvSpPr>
        <p:spPr>
          <a:xfrm>
            <a:off x="981053" y="3435927"/>
            <a:ext cx="2160240" cy="1440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6" name="Rectângulo 5"/>
          <p:cNvSpPr/>
          <p:nvPr/>
        </p:nvSpPr>
        <p:spPr>
          <a:xfrm>
            <a:off x="5222650" y="3435927"/>
            <a:ext cx="2160240" cy="1440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cxnSp>
        <p:nvCxnSpPr>
          <p:cNvPr id="8" name="Conexão recta 7"/>
          <p:cNvCxnSpPr/>
          <p:nvPr/>
        </p:nvCxnSpPr>
        <p:spPr>
          <a:xfrm>
            <a:off x="1691680" y="3435927"/>
            <a:ext cx="0" cy="144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xão recta 9"/>
          <p:cNvCxnSpPr/>
          <p:nvPr/>
        </p:nvCxnSpPr>
        <p:spPr>
          <a:xfrm>
            <a:off x="2411760" y="3435927"/>
            <a:ext cx="0" cy="144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ângulo 14"/>
          <p:cNvSpPr/>
          <p:nvPr/>
        </p:nvSpPr>
        <p:spPr>
          <a:xfrm>
            <a:off x="981053" y="3435927"/>
            <a:ext cx="710627" cy="1440160"/>
          </a:xfrm>
          <a:prstGeom prst="rect">
            <a:avLst/>
          </a:prstGeom>
          <a:solidFill>
            <a:srgbClr val="00B05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Rectângulo 15"/>
          <p:cNvSpPr/>
          <p:nvPr/>
        </p:nvSpPr>
        <p:spPr>
          <a:xfrm>
            <a:off x="5213610" y="3435927"/>
            <a:ext cx="710627" cy="1440160"/>
          </a:xfrm>
          <a:prstGeom prst="rect">
            <a:avLst/>
          </a:prstGeom>
          <a:solidFill>
            <a:srgbClr val="00B05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cxnSp>
        <p:nvCxnSpPr>
          <p:cNvPr id="18" name="Conexão recta 17"/>
          <p:cNvCxnSpPr/>
          <p:nvPr/>
        </p:nvCxnSpPr>
        <p:spPr>
          <a:xfrm>
            <a:off x="5222649" y="4156007"/>
            <a:ext cx="216024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CaixaDeTexto 12"/>
              <p:cNvSpPr txBox="1"/>
              <p:nvPr/>
            </p:nvSpPr>
            <p:spPr>
              <a:xfrm>
                <a:off x="6302770" y="5034680"/>
                <a:ext cx="614271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PT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pt-PT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PT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pt-PT" b="0" i="1" smtClean="0">
                              <a:latin typeface="Cambria Math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pt-PT" dirty="0"/>
              </a:p>
            </p:txBody>
          </p:sp>
        </mc:Choice>
        <mc:Fallback xmlns="">
          <p:sp>
            <p:nvSpPr>
              <p:cNvPr id="13" name="CaixaDeTexto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2770" y="5034680"/>
                <a:ext cx="614271" cy="61273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CaixaDeTexto 6"/>
              <p:cNvSpPr txBox="1"/>
              <p:nvPr/>
            </p:nvSpPr>
            <p:spPr>
              <a:xfrm>
                <a:off x="1892562" y="5157192"/>
                <a:ext cx="377026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PT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pt-PT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pt-PT" dirty="0"/>
              </a:p>
            </p:txBody>
          </p:sp>
        </mc:Choice>
        <mc:Fallback xmlns="">
          <p:sp>
            <p:nvSpPr>
              <p:cNvPr id="7" name="CaixaDeTexto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2562" y="5157192"/>
                <a:ext cx="377026" cy="61273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CaixaDeTexto 16"/>
              <p:cNvSpPr txBox="1"/>
              <p:nvPr/>
            </p:nvSpPr>
            <p:spPr>
              <a:xfrm>
                <a:off x="5862584" y="5025008"/>
                <a:ext cx="643125" cy="612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PT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pt-PT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  <m:r>
                        <a:rPr lang="pt-PT" b="0" i="1" smtClean="0">
                          <a:latin typeface="Cambria Math"/>
                        </a:rPr>
                        <m:t>:2</m:t>
                      </m:r>
                    </m:oMath>
                  </m:oMathPara>
                </a14:m>
                <a:endParaRPr lang="pt-PT" dirty="0"/>
              </a:p>
            </p:txBody>
          </p:sp>
        </mc:Choice>
        <mc:Fallback xmlns="">
          <p:sp>
            <p:nvSpPr>
              <p:cNvPr id="17" name="CaixaDeTexto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2584" y="5025008"/>
                <a:ext cx="643125" cy="612732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0" name="Conexão recta 19"/>
          <p:cNvCxnSpPr/>
          <p:nvPr/>
        </p:nvCxnSpPr>
        <p:spPr>
          <a:xfrm>
            <a:off x="6717316" y="3435927"/>
            <a:ext cx="0" cy="144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5136876" y="3409090"/>
            <a:ext cx="864096" cy="77375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cxnSp>
        <p:nvCxnSpPr>
          <p:cNvPr id="14" name="Conexão curva 13"/>
          <p:cNvCxnSpPr/>
          <p:nvPr/>
        </p:nvCxnSpPr>
        <p:spPr>
          <a:xfrm rot="16200000" flipV="1">
            <a:off x="4995307" y="2859832"/>
            <a:ext cx="818264" cy="280254"/>
          </a:xfrm>
          <a:prstGeom prst="curvedConnector3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CaixaDeTexto 20"/>
              <p:cNvSpPr txBox="1"/>
              <p:nvPr/>
            </p:nvSpPr>
            <p:spPr>
              <a:xfrm>
                <a:off x="2177261" y="548680"/>
                <a:ext cx="1571264" cy="11330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sz="36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PT" sz="36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pt-PT" sz="3600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  <m:r>
                        <a:rPr lang="pt-PT" sz="3600" b="0" i="1" smtClean="0">
                          <a:latin typeface="Cambria Math"/>
                        </a:rPr>
                        <m:t>:2</m:t>
                      </m:r>
                      <m:r>
                        <a:rPr lang="pt-PT" sz="3600" b="0" i="1" smtClean="0"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pt-PT" sz="3600" dirty="0"/>
              </a:p>
            </p:txBody>
          </p:sp>
        </mc:Choice>
        <mc:Fallback xmlns="">
          <p:sp>
            <p:nvSpPr>
              <p:cNvPr id="21" name="CaixaDeTexto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77261" y="548680"/>
                <a:ext cx="1571264" cy="1133067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CaixaDeTexto 21"/>
              <p:cNvSpPr txBox="1"/>
              <p:nvPr/>
            </p:nvSpPr>
            <p:spPr>
              <a:xfrm>
                <a:off x="3636818" y="598596"/>
                <a:ext cx="1830950" cy="11330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sz="36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PT" sz="36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pt-PT" sz="3600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  <m:r>
                        <a:rPr lang="pt-PT" sz="3600" i="1" smtClean="0">
                          <a:latin typeface="Cambria Math"/>
                          <a:ea typeface="Cambria Math"/>
                        </a:rPr>
                        <m:t>×</m:t>
                      </m:r>
                      <m:f>
                        <m:fPr>
                          <m:ctrlPr>
                            <a:rPr lang="pt-PT" sz="360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pt-PT" sz="36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num>
                        <m:den>
                          <m:r>
                            <a:rPr lang="pt-PT" sz="36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den>
                      </m:f>
                      <m:r>
                        <a:rPr lang="pt-PT" sz="3600" i="1" smtClean="0"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pt-PT" sz="3600" dirty="0"/>
              </a:p>
            </p:txBody>
          </p:sp>
        </mc:Choice>
        <mc:Fallback xmlns="">
          <p:sp>
            <p:nvSpPr>
              <p:cNvPr id="22" name="CaixaDeTexto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6818" y="598596"/>
                <a:ext cx="1830950" cy="1133067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CaixaDeTexto 22"/>
              <p:cNvSpPr txBox="1"/>
              <p:nvPr/>
            </p:nvSpPr>
            <p:spPr>
              <a:xfrm>
                <a:off x="5433188" y="609350"/>
                <a:ext cx="567784" cy="11330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sz="36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PT" sz="36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pt-PT" sz="3600" b="0" i="1" smtClean="0">
                              <a:latin typeface="Cambria Math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pt-PT" sz="3600" dirty="0"/>
              </a:p>
            </p:txBody>
          </p:sp>
        </mc:Choice>
        <mc:Fallback xmlns="">
          <p:sp>
            <p:nvSpPr>
              <p:cNvPr id="23" name="CaixaDeTexto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3188" y="609350"/>
                <a:ext cx="567784" cy="1133067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5" name="Conexão curva 24"/>
          <p:cNvCxnSpPr>
            <a:stCxn id="16" idx="1"/>
            <a:endCxn id="17" idx="1"/>
          </p:cNvCxnSpPr>
          <p:nvPr/>
        </p:nvCxnSpPr>
        <p:spPr>
          <a:xfrm rot="10800000" flipH="1" flipV="1">
            <a:off x="5213610" y="4156006"/>
            <a:ext cx="648974" cy="1175367"/>
          </a:xfrm>
          <a:prstGeom prst="curvedConnector3">
            <a:avLst>
              <a:gd name="adj1" fmla="val -35225"/>
            </a:avLst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611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9" grpId="0" animBg="1"/>
      <p:bldP spid="2" grpId="0"/>
      <p:bldP spid="3" grpId="0"/>
      <p:bldP spid="5" grpId="0" animBg="1"/>
      <p:bldP spid="6" grpId="0" animBg="1"/>
      <p:bldP spid="15" grpId="0" animBg="1"/>
      <p:bldP spid="16" grpId="0" animBg="1"/>
      <p:bldP spid="13" grpId="0"/>
      <p:bldP spid="7" grpId="0"/>
      <p:bldP spid="17" grpId="0"/>
      <p:bldP spid="17" grpId="1"/>
      <p:bldP spid="9" grpId="0" animBg="1"/>
      <p:bldP spid="21" grpId="0"/>
      <p:bldP spid="22" grpId="0"/>
      <p:bldP spid="2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dade">
  <a:themeElements>
    <a:clrScheme name="Claridade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ássico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dad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224</TotalTime>
  <Words>762</Words>
  <Application>Microsoft Office PowerPoint</Application>
  <PresentationFormat>Apresentação no Ecrã (4:3)</PresentationFormat>
  <Paragraphs>183</Paragraphs>
  <Slides>16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16</vt:i4>
      </vt:variant>
    </vt:vector>
  </HeadingPairs>
  <TitlesOfParts>
    <vt:vector size="17" baseType="lpstr">
      <vt:lpstr>Claridade</vt:lpstr>
      <vt:lpstr>Divisão de Racionais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Divisão de Racionais</dc:title>
  <dc:creator>utilizador</dc:creator>
  <cp:lastModifiedBy>utilizador</cp:lastModifiedBy>
  <cp:revision>26</cp:revision>
  <dcterms:created xsi:type="dcterms:W3CDTF">2015-02-20T11:01:51Z</dcterms:created>
  <dcterms:modified xsi:type="dcterms:W3CDTF">2015-02-22T17:44:26Z</dcterms:modified>
</cp:coreProperties>
</file>