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56" r:id="rId3"/>
    <p:sldId id="267" r:id="rId4"/>
    <p:sldId id="285" r:id="rId5"/>
    <p:sldId id="286" r:id="rId6"/>
    <p:sldId id="268" r:id="rId7"/>
    <p:sldId id="261" r:id="rId8"/>
    <p:sldId id="269" r:id="rId9"/>
    <p:sldId id="270" r:id="rId10"/>
    <p:sldId id="271" r:id="rId11"/>
    <p:sldId id="272" r:id="rId12"/>
    <p:sldId id="273" r:id="rId13"/>
    <p:sldId id="287" r:id="rId1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321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  <p15:guide id="7" pos="71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FF66"/>
    <a:srgbClr val="080808"/>
    <a:srgbClr val="003300"/>
    <a:srgbClr val="99CCFF"/>
    <a:srgbClr val="66CCFF"/>
    <a:srgbClr val="006600"/>
    <a:srgbClr val="CC33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howGuides="1">
      <p:cViewPr varScale="1">
        <p:scale>
          <a:sx n="68" d="100"/>
          <a:sy n="68" d="100"/>
        </p:scale>
        <p:origin x="90" y="246"/>
      </p:cViewPr>
      <p:guideLst>
        <p:guide orient="horz" pos="2160"/>
        <p:guide orient="horz" pos="1008"/>
        <p:guide orient="horz" pos="3888"/>
        <p:guide orient="horz" pos="321"/>
        <p:guide pos="3839"/>
        <p:guide pos="1007"/>
        <p:guide pos="71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1410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2/23/2015</a:t>
            </a:fld>
            <a:endParaRPr lang="en-US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2/23/2015</a:t>
            </a:fld>
            <a:endParaRPr lang="en-US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Clique para editar os estilos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53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21E5-7225-48EB-A4EE-420E7BFCF70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25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1" name="Rectângulo 10"/>
          <p:cNvSpPr/>
          <p:nvPr/>
        </p:nvSpPr>
        <p:spPr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2" name="Rectângulo 11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13" name="Conexão recta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ângulo 13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15" name="Conexão recta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xão recta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pt-PT" smtClean="0"/>
              <a:pPr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0" name="Rectângulo 9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cxnSp>
        <p:nvCxnSpPr>
          <p:cNvPr id="11" name="Conexão recta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xão recta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14" name="Conexão recta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ângulo 18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0" name="Rectângulo 19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4" name="Rectângulo 23"/>
          <p:cNvSpPr/>
          <p:nvPr/>
        </p:nvSpPr>
        <p:spPr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1" name="Rectângulo 20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22" name="Conexão recta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ângulo 15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8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23" name="Conexão recta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ângulo 25"/>
          <p:cNvSpPr/>
          <p:nvPr/>
        </p:nvSpPr>
        <p:spPr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7" name="Rectângulo 26"/>
          <p:cNvSpPr/>
          <p:nvPr/>
        </p:nvSpPr>
        <p:spPr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8" name="Rectângulo 27"/>
          <p:cNvSpPr/>
          <p:nvPr/>
        </p:nvSpPr>
        <p:spPr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29" name="Rectângulo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30" name="Rectângulo 29"/>
          <p:cNvSpPr/>
          <p:nvPr/>
        </p:nvSpPr>
        <p:spPr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31" name="Conexão recta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ângulo 31"/>
          <p:cNvSpPr/>
          <p:nvPr/>
        </p:nvSpPr>
        <p:spPr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cxnSp>
        <p:nvCxnSpPr>
          <p:cNvPr id="33" name="Conexão recta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pt-PT" smtClean="0"/>
              <a:pPr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6" name="Rectângulo 5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cxnSp>
        <p:nvCxnSpPr>
          <p:cNvPr id="7" name="Conexão recta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ângulo 7"/>
          <p:cNvSpPr/>
          <p:nvPr/>
        </p:nvSpPr>
        <p:spPr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7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cxnSp>
        <p:nvCxnSpPr>
          <p:cNvPr id="10" name="Conexão recta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ângulo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ângulo 10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dirty="0" smtClean="0"/>
              <a:t>Clique no ícone para adicionar uma imagem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pt-PT" smtClean="0"/>
              <a:t>23/02/2015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 lang="pt-PT" smtClean="0"/>
              <a:t>‹nº›</a:t>
            </a:fld>
            <a:endParaRPr lang="pt-PT" dirty="0"/>
          </a:p>
        </p:txBody>
      </p:sp>
      <p:cxnSp>
        <p:nvCxnSpPr>
          <p:cNvPr id="10" name="Conexão recta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 lang="pt-PT" dirty="0"/>
          </a:p>
        </p:txBody>
      </p:sp>
      <p:sp>
        <p:nvSpPr>
          <p:cNvPr id="8" name="Rectângulo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9" name="Rectângulo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pt-PT" dirty="0"/>
          </a:p>
        </p:txBody>
      </p:sp>
      <p:sp>
        <p:nvSpPr>
          <p:cNvPr id="13" name="Rectângulo 12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cxnSp>
        <p:nvCxnSpPr>
          <p:cNvPr id="14" name="Conexão recta 13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cta 14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"/>
          <p:cNvSpPr>
            <a:spLocks/>
          </p:cNvSpPr>
          <p:nvPr/>
        </p:nvSpPr>
        <p:spPr bwMode="white">
          <a:xfrm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cxnSp>
        <p:nvCxnSpPr>
          <p:cNvPr id="16" name="Conexão recta 15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2C6F8EA-316C-41DE-B9A4-EDCC3A85ED9A}" type="datetimeFigureOut">
              <a:rPr lang="pt-PT" smtClean="0"/>
              <a:pPr/>
              <a:t>23/02/2015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12" Type="http://schemas.openxmlformats.org/officeDocument/2006/relationships/image" Target="../media/image67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audio" Target="../media/audio2.wav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audio" Target="../media/audio4.wav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4" Type="http://schemas.openxmlformats.org/officeDocument/2006/relationships/audio" Target="../media/audio3.wav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022374" y="332656"/>
            <a:ext cx="9976694" cy="1296144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pt-PT" sz="4000" b="1" i="0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</a:t>
            </a:r>
            <a:r>
              <a:rPr lang="pt-PT" sz="40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de </a:t>
            </a:r>
            <a:r>
              <a:rPr lang="pt-PT" sz="4000" b="1" i="0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números racionais não negativos</a:t>
            </a:r>
            <a:endParaRPr lang="pt-PT" sz="4000" b="1" i="0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1836017" y="4509192"/>
            <a:ext cx="10296000" cy="64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Euphemia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0" indent="-540000" algn="just">
              <a:lnSpc>
                <a:spcPct val="100000"/>
              </a:lnSpc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b="1" dirty="0" smtClean="0">
                <a:solidFill>
                  <a:srgbClr val="CC3300"/>
                </a:solidFill>
                <a:latin typeface="Trebuchet MS" panose="020B0603020202020204" pitchFamily="34" charset="0"/>
              </a:rPr>
              <a:t>Multiplicação de números racionais não negativos.</a:t>
            </a: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1836017" y="3429000"/>
            <a:ext cx="10296000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Euphemia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Euphemia" pitchFamily="34" charset="0"/>
              <a:buNone/>
              <a:defRPr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0" indent="-540000" algn="just">
              <a:lnSpc>
                <a:spcPct val="100000"/>
              </a:lnSpc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Produto de um número natural por uma fração.</a:t>
            </a:r>
          </a:p>
        </p:txBody>
      </p:sp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341884" y="655646"/>
            <a:ext cx="10369152" cy="7571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pt-PT" sz="2400" b="1" dirty="0" smtClean="0">
                <a:solidFill>
                  <a:srgbClr val="003300"/>
                </a:solidFill>
                <a:latin typeface="Trebuchet MS" panose="020B0603020202020204" pitchFamily="34" charset="0"/>
              </a:rPr>
              <a:t>Também podemos simplificar os numeradores e os denominadores antes de obter o resultado da expressão numérica.</a:t>
            </a:r>
            <a:endParaRPr lang="pt-PT" sz="2400" b="1" dirty="0">
              <a:solidFill>
                <a:srgbClr val="003300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1701924" y="1700808"/>
                <a:ext cx="1800200" cy="828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pt-PT" sz="2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pt-PT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pt-PT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pt-PT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1924" y="1700808"/>
                <a:ext cx="1800200" cy="82875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upo 20"/>
          <p:cNvGrpSpPr/>
          <p:nvPr/>
        </p:nvGrpSpPr>
        <p:grpSpPr>
          <a:xfrm>
            <a:off x="3070076" y="1674416"/>
            <a:ext cx="4176464" cy="981679"/>
            <a:chOff x="3070076" y="1674416"/>
            <a:chExt cx="4176464" cy="98167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CaixaDeTexto 4"/>
                <p:cNvSpPr txBox="1"/>
                <p:nvPr/>
              </p:nvSpPr>
              <p:spPr>
                <a:xfrm>
                  <a:off x="3070076" y="1674416"/>
                  <a:ext cx="4176464" cy="9816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sz="32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  <m:t>  1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  <m:sup>
                                <m:r>
                                  <a:rPr lang="pt-PT" sz="3200" b="0" i="1" dirty="0" smtClean="0">
                                    <a:latin typeface="Cambria Math" panose="02040503050406030204" pitchFamily="18" charset="0"/>
                                  </a:rPr>
                                  <m:t>  2</m:t>
                                </m:r>
                              </m:sup>
                            </m:sSup>
                          </m:den>
                        </m:f>
                        <m:r>
                          <a:rPr lang="pt-PT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f>
                          <m:fPr>
                            <m:ctrlPr>
                              <a:rPr lang="pt-PT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sup>
                                <m: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3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pt-PT" sz="32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2</m:t>
                                </m:r>
                              </m:sup>
                            </m:sSup>
                          </m:den>
                        </m:f>
                        <m:r>
                          <a:rPr lang="pt-PT" sz="3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pt-PT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PT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pt-PT" sz="3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pt-PT" sz="3200" dirty="0"/>
                </a:p>
              </p:txBody>
            </p:sp>
          </mc:Choice>
          <mc:Fallback xmlns="">
            <p:sp>
              <p:nvSpPr>
                <p:cNvPr id="5" name="CaixaDeTexto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70076" y="1674416"/>
                  <a:ext cx="4176464" cy="981679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Conexão reta 13"/>
            <p:cNvCxnSpPr/>
            <p:nvPr/>
          </p:nvCxnSpPr>
          <p:spPr>
            <a:xfrm flipV="1">
              <a:off x="3784725" y="1835884"/>
              <a:ext cx="324000" cy="216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xão reta 14"/>
            <p:cNvCxnSpPr/>
            <p:nvPr/>
          </p:nvCxnSpPr>
          <p:spPr>
            <a:xfrm flipV="1">
              <a:off x="3784725" y="2395169"/>
              <a:ext cx="324000" cy="216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xão reta 15"/>
            <p:cNvCxnSpPr/>
            <p:nvPr/>
          </p:nvCxnSpPr>
          <p:spPr>
            <a:xfrm flipV="1">
              <a:off x="5017600" y="1816433"/>
              <a:ext cx="324000" cy="216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xão reta 16"/>
            <p:cNvCxnSpPr/>
            <p:nvPr/>
          </p:nvCxnSpPr>
          <p:spPr>
            <a:xfrm flipV="1">
              <a:off x="5117192" y="2387826"/>
              <a:ext cx="324000" cy="216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CaixaDeTexto 9"/>
          <p:cNvSpPr txBox="1"/>
          <p:nvPr/>
        </p:nvSpPr>
        <p:spPr>
          <a:xfrm>
            <a:off x="1341884" y="2780928"/>
            <a:ext cx="10080000" cy="12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03300"/>
                </a:solidFill>
                <a:latin typeface="Trebuchet MS" panose="020B0603020202020204" pitchFamily="34" charset="0"/>
              </a:rPr>
              <a:t>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epara: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Simplificamos antes de multiplicar.</a:t>
            </a:r>
          </a:p>
          <a:p>
            <a:endParaRPr lang="pt-PT" sz="1000" b="1" dirty="0" smtClean="0">
              <a:latin typeface="Trebuchet MS" panose="020B0603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Importante: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A simplificação tem de ser feita entre um dos numeradores e um dos denominadores.</a:t>
            </a:r>
          </a:p>
          <a:p>
            <a:pPr>
              <a:lnSpc>
                <a:spcPct val="90000"/>
              </a:lnSpc>
            </a:pPr>
            <a:endParaRPr lang="pt-PT" b="1" dirty="0">
              <a:latin typeface="Trebuchet MS" panose="020B0603020202020204" pitchFamily="34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1341884" y="4221088"/>
            <a:ext cx="10080000" cy="8402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numerador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5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e 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denominador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10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são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divisíveis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por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5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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5:5 =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1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e 10:5 =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Cortamos, com um traço, o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numerador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5 e escrevemos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1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Cortamos, com um traço o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denominador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10 e escrevemos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.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1341884" y="5469090"/>
            <a:ext cx="10080000" cy="840230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numerador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>
                <a:solidFill>
                  <a:srgbClr val="FF0000"/>
                </a:solidFill>
                <a:latin typeface="Trebuchet MS" panose="020B0603020202020204" pitchFamily="34" charset="0"/>
              </a:rPr>
              <a:t>9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e 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denominador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>
                <a:solidFill>
                  <a:srgbClr val="FF0000"/>
                </a:solidFill>
                <a:latin typeface="Trebuchet MS" panose="020B0603020202020204" pitchFamily="34" charset="0"/>
              </a:rPr>
              <a:t>6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são </a:t>
            </a:r>
            <a:r>
              <a:rPr lang="pt-PT" b="1" u="sng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divisíveis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por </a:t>
            </a:r>
            <a:r>
              <a:rPr lang="pt-PT" b="1" dirty="0">
                <a:solidFill>
                  <a:srgbClr val="FF0000"/>
                </a:solidFill>
                <a:latin typeface="Trebuchet MS" panose="020B0603020202020204" pitchFamily="34" charset="0"/>
              </a:rPr>
              <a:t>3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pt-PT" b="1" dirty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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9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:3 = </a:t>
            </a:r>
            <a:r>
              <a:rPr lang="pt-PT" b="1" dirty="0">
                <a:solidFill>
                  <a:srgbClr val="FF0000"/>
                </a:solidFill>
                <a:latin typeface="Trebuchet MS" panose="020B0603020202020204" pitchFamily="34" charset="0"/>
              </a:rPr>
              <a:t>3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e 6:3 =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Cortamos, com um traço, o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numerador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9 e escrevemos </a:t>
            </a:r>
            <a:r>
              <a:rPr lang="pt-PT" b="1" dirty="0">
                <a:solidFill>
                  <a:srgbClr val="FF0000"/>
                </a:solidFill>
                <a:latin typeface="Trebuchet MS" panose="020B0603020202020204" pitchFamily="34" charset="0"/>
              </a:rPr>
              <a:t>3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Cortamos, com um traço o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denominador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 6 e escrevemos </a:t>
            </a:r>
            <a:r>
              <a:rPr lang="pt-PT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2</a:t>
            </a:r>
            <a:r>
              <a:rPr lang="pt-PT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794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485900" y="692696"/>
            <a:ext cx="39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000" dirty="0" smtClean="0">
                <a:solidFill>
                  <a:srgbClr val="990000"/>
                </a:solidFill>
                <a:latin typeface="Arial Black" panose="020B0A04020102020204" pitchFamily="34" charset="0"/>
              </a:rPr>
              <a:t>Aplica o que aprendeste.</a:t>
            </a:r>
            <a:endParaRPr lang="pt-PT" sz="2000" dirty="0">
              <a:solidFill>
                <a:srgbClr val="990000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1494010" y="1484784"/>
                <a:ext cx="1766125" cy="7286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𝟐𝟕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4010" y="1484784"/>
                <a:ext cx="1766125" cy="728661"/>
              </a:xfrm>
              <a:prstGeom prst="rect">
                <a:avLst/>
              </a:prstGeom>
              <a:blipFill rotWithShape="0">
                <a:blip r:embed="rId2"/>
                <a:stretch>
                  <a:fillRect t="-1681" b="-252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upo 36"/>
          <p:cNvGrpSpPr/>
          <p:nvPr/>
        </p:nvGrpSpPr>
        <p:grpSpPr>
          <a:xfrm>
            <a:off x="2249974" y="1412816"/>
            <a:ext cx="4636526" cy="936064"/>
            <a:chOff x="2998068" y="1268760"/>
            <a:chExt cx="4636526" cy="9360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CaixaDeTexto 15"/>
                <p:cNvSpPr txBox="1"/>
                <p:nvPr/>
              </p:nvSpPr>
              <p:spPr>
                <a:xfrm>
                  <a:off x="2998068" y="1268760"/>
                  <a:ext cx="4636526" cy="87062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𝟖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p>
                            </m:sSup>
                          </m:den>
                        </m:f>
                        <m:r>
                          <a:rPr lang="pt-PT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f>
                          <m:fPr>
                            <m:ctrlPr>
                              <a:rPr lang="pt-PT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𝟏𝟔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𝟐𝟕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9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pt-PT" sz="2800" dirty="0"/>
                </a:p>
              </p:txBody>
            </p:sp>
          </mc:Choice>
          <mc:Fallback xmlns="">
            <p:sp>
              <p:nvSpPr>
                <p:cNvPr id="16" name="CaixaDeTexto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8068" y="1268760"/>
                  <a:ext cx="4636526" cy="870623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Conexão reta 20"/>
            <p:cNvCxnSpPr/>
            <p:nvPr/>
          </p:nvCxnSpPr>
          <p:spPr>
            <a:xfrm flipV="1">
              <a:off x="5518348" y="1844824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xão reta 28"/>
            <p:cNvCxnSpPr/>
            <p:nvPr/>
          </p:nvCxnSpPr>
          <p:spPr>
            <a:xfrm flipV="1">
              <a:off x="4294212" y="1268760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xão reta 32"/>
            <p:cNvCxnSpPr/>
            <p:nvPr/>
          </p:nvCxnSpPr>
          <p:spPr>
            <a:xfrm flipV="1">
              <a:off x="4294252" y="1772816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xão reta 34"/>
            <p:cNvCxnSpPr/>
            <p:nvPr/>
          </p:nvCxnSpPr>
          <p:spPr>
            <a:xfrm flipV="1">
              <a:off x="5518348" y="1340808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CaixaDeTexto 35"/>
              <p:cNvSpPr txBox="1"/>
              <p:nvPr/>
            </p:nvSpPr>
            <p:spPr>
              <a:xfrm>
                <a:off x="5691038" y="1476331"/>
                <a:ext cx="763414" cy="7285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800" b="1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800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36" name="CaixaDeTexto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1038" y="1476331"/>
                <a:ext cx="763414" cy="728533"/>
              </a:xfrm>
              <a:prstGeom prst="rect">
                <a:avLst/>
              </a:prstGeom>
              <a:blipFill rotWithShape="0">
                <a:blip r:embed="rId4"/>
                <a:stretch>
                  <a:fillRect t="-833" b="-166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aixaDeTexto 38"/>
              <p:cNvSpPr txBox="1"/>
              <p:nvPr/>
            </p:nvSpPr>
            <p:spPr>
              <a:xfrm>
                <a:off x="1485900" y="2700339"/>
                <a:ext cx="1766125" cy="7366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𝟐𝟏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39" name="CaixaDeTexto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00" y="2700339"/>
                <a:ext cx="1766125" cy="736612"/>
              </a:xfrm>
              <a:prstGeom prst="rect">
                <a:avLst/>
              </a:prstGeom>
              <a:blipFill rotWithShape="0">
                <a:blip r:embed="rId5"/>
                <a:stretch>
                  <a:fillRect t="-1653" b="-165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upo 39"/>
          <p:cNvGrpSpPr/>
          <p:nvPr/>
        </p:nvGrpSpPr>
        <p:grpSpPr>
          <a:xfrm>
            <a:off x="2177966" y="2636952"/>
            <a:ext cx="4636526" cy="936064"/>
            <a:chOff x="2998068" y="1268760"/>
            <a:chExt cx="4636526" cy="9360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CaixaDeTexto 40"/>
                <p:cNvSpPr txBox="1"/>
                <p:nvPr/>
              </p:nvSpPr>
              <p:spPr>
                <a:xfrm>
                  <a:off x="2998068" y="1268760"/>
                  <a:ext cx="4636526" cy="89171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p>
                            </m:sSup>
                          </m:num>
                          <m:den>
                            <m:r>
                              <a:rPr lang="pt-PT" sz="2800" b="1" i="0" smtClean="0">
                                <a:latin typeface="Cambria Math" panose="02040503050406030204" pitchFamily="18" charset="0"/>
                              </a:rPr>
                              <m:t>𝟖</m:t>
                            </m:r>
                          </m:den>
                        </m:f>
                        <m:r>
                          <a:rPr lang="pt-PT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f>
                          <m:fPr>
                            <m:ctrlPr>
                              <a:rPr lang="pt-PT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PT" sz="2800" b="1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𝟓</m:t>
                            </m:r>
                          </m:num>
                          <m:den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1  </m:t>
                                </m:r>
                              </m:e>
                              <m:sup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pt-PT" sz="2800" dirty="0"/>
                </a:p>
              </p:txBody>
            </p:sp>
          </mc:Choice>
          <mc:Fallback xmlns="">
            <p:sp>
              <p:nvSpPr>
                <p:cNvPr id="41" name="CaixaDeTexto 4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8068" y="1268760"/>
                  <a:ext cx="4636526" cy="891719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2" name="Conexão reta 41"/>
            <p:cNvCxnSpPr/>
            <p:nvPr/>
          </p:nvCxnSpPr>
          <p:spPr>
            <a:xfrm flipV="1">
              <a:off x="5518348" y="1844824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xão reta 42"/>
            <p:cNvCxnSpPr/>
            <p:nvPr/>
          </p:nvCxnSpPr>
          <p:spPr>
            <a:xfrm flipV="1">
              <a:off x="4294212" y="1268760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aixaDeTexto 45"/>
              <p:cNvSpPr txBox="1"/>
              <p:nvPr/>
            </p:nvSpPr>
            <p:spPr>
              <a:xfrm>
                <a:off x="5764267" y="2695145"/>
                <a:ext cx="978217" cy="7338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800" b="1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800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𝟐𝟒</m:t>
                          </m:r>
                        </m:den>
                      </m:f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46" name="CaixaDeTexto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4267" y="2695145"/>
                <a:ext cx="978217" cy="733855"/>
              </a:xfrm>
              <a:prstGeom prst="rect">
                <a:avLst/>
              </a:prstGeom>
              <a:blipFill rotWithShape="0">
                <a:blip r:embed="rId7"/>
                <a:stretch>
                  <a:fillRect t="-826" b="-247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aixaDeTexto 46"/>
              <p:cNvSpPr txBox="1"/>
              <p:nvPr/>
            </p:nvSpPr>
            <p:spPr>
              <a:xfrm>
                <a:off x="1485900" y="3998663"/>
                <a:ext cx="1766125" cy="7264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𝟏𝟎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47" name="CaixaDeTexto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00" y="3998663"/>
                <a:ext cx="1766125" cy="726481"/>
              </a:xfrm>
              <a:prstGeom prst="rect">
                <a:avLst/>
              </a:prstGeom>
              <a:blipFill rotWithShape="0">
                <a:blip r:embed="rId8"/>
                <a:stretch>
                  <a:fillRect t="-1681" b="-252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upo 47"/>
          <p:cNvGrpSpPr/>
          <p:nvPr/>
        </p:nvGrpSpPr>
        <p:grpSpPr>
          <a:xfrm>
            <a:off x="2321982" y="3861048"/>
            <a:ext cx="4636526" cy="936064"/>
            <a:chOff x="2998068" y="1268760"/>
            <a:chExt cx="4636526" cy="9360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CaixaDeTexto 48"/>
                <p:cNvSpPr txBox="1"/>
                <p:nvPr/>
              </p:nvSpPr>
              <p:spPr>
                <a:xfrm>
                  <a:off x="2998068" y="1268760"/>
                  <a:ext cx="4636526" cy="9047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𝟗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  <m:r>
                          <a:rPr lang="pt-PT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f>
                          <m:fPr>
                            <m:ctrlPr>
                              <a:rPr lang="pt-PT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𝟏𝟎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pt-PT" sz="2800" dirty="0"/>
                </a:p>
              </p:txBody>
            </p:sp>
          </mc:Choice>
          <mc:Fallback xmlns="">
            <p:sp>
              <p:nvSpPr>
                <p:cNvPr id="49" name="CaixaDeTexto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8068" y="1268760"/>
                  <a:ext cx="4636526" cy="90479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0" name="Conexão reta 49"/>
            <p:cNvCxnSpPr/>
            <p:nvPr/>
          </p:nvCxnSpPr>
          <p:spPr>
            <a:xfrm flipV="1">
              <a:off x="5518348" y="1844824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xão reta 50"/>
            <p:cNvCxnSpPr/>
            <p:nvPr/>
          </p:nvCxnSpPr>
          <p:spPr>
            <a:xfrm flipV="1">
              <a:off x="4294212" y="1268760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exão reta 51"/>
            <p:cNvCxnSpPr/>
            <p:nvPr/>
          </p:nvCxnSpPr>
          <p:spPr>
            <a:xfrm flipV="1">
              <a:off x="4294252" y="1772816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xão reta 52"/>
            <p:cNvCxnSpPr/>
            <p:nvPr/>
          </p:nvCxnSpPr>
          <p:spPr>
            <a:xfrm flipV="1">
              <a:off x="5518348" y="1340808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CaixaDeTexto 53"/>
              <p:cNvSpPr txBox="1"/>
              <p:nvPr/>
            </p:nvSpPr>
            <p:spPr>
              <a:xfrm>
                <a:off x="5878388" y="3933056"/>
                <a:ext cx="978217" cy="7338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800" b="1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800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54" name="CaixaDeTexto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388" y="3933056"/>
                <a:ext cx="978217" cy="733855"/>
              </a:xfrm>
              <a:prstGeom prst="rect">
                <a:avLst/>
              </a:prstGeom>
              <a:blipFill rotWithShape="0">
                <a:blip r:embed="rId10"/>
                <a:stretch>
                  <a:fillRect t="-826" b="-247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CaixaDeTexto 54"/>
              <p:cNvSpPr txBox="1"/>
              <p:nvPr/>
            </p:nvSpPr>
            <p:spPr>
              <a:xfrm>
                <a:off x="1485900" y="5373216"/>
                <a:ext cx="2236831" cy="7285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𝟐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𝟏𝟒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55" name="CaixaDeTexto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00" y="5373216"/>
                <a:ext cx="2236831" cy="728533"/>
              </a:xfrm>
              <a:prstGeom prst="rect">
                <a:avLst/>
              </a:prstGeom>
              <a:blipFill rotWithShape="0">
                <a:blip r:embed="rId11"/>
                <a:stretch>
                  <a:fillRect t="-833" b="-166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Grupo 55"/>
          <p:cNvGrpSpPr/>
          <p:nvPr/>
        </p:nvGrpSpPr>
        <p:grpSpPr>
          <a:xfrm>
            <a:off x="4338206" y="5229240"/>
            <a:ext cx="4636526" cy="936064"/>
            <a:chOff x="2998068" y="1268760"/>
            <a:chExt cx="4636526" cy="93606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CaixaDeTexto 56"/>
                <p:cNvSpPr txBox="1"/>
                <p:nvPr/>
              </p:nvSpPr>
              <p:spPr>
                <a:xfrm>
                  <a:off x="2998068" y="1268760"/>
                  <a:ext cx="4636526" cy="9047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sz="28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𝟕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p>
                            </m:sSup>
                          </m:den>
                        </m:f>
                        <m:r>
                          <a:rPr lang="pt-PT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pt-PT" sz="2800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</m:t>
                        </m:r>
                        <m:f>
                          <m:fPr>
                            <m:ctrlPr>
                              <a:rPr lang="pt-PT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𝟏𝟓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𝟓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pt-PT" sz="28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𝟏𝟒</m:t>
                                </m:r>
                                <m:r>
                                  <a:rPr lang="pt-PT" sz="2800" b="0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 </m:t>
                                </m:r>
                              </m:e>
                              <m:sup>
                                <m:r>
                                  <a:rPr lang="pt-PT" sz="2800" b="1" i="0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pt-PT" sz="2800" dirty="0"/>
                </a:p>
              </p:txBody>
            </p:sp>
          </mc:Choice>
          <mc:Fallback xmlns="">
            <p:sp>
              <p:nvSpPr>
                <p:cNvPr id="57" name="CaixaDeTexto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8068" y="1268760"/>
                  <a:ext cx="4636526" cy="904799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8" name="Conexão reta 57"/>
            <p:cNvCxnSpPr/>
            <p:nvPr/>
          </p:nvCxnSpPr>
          <p:spPr>
            <a:xfrm flipV="1">
              <a:off x="5518348" y="1844824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xão reta 58"/>
            <p:cNvCxnSpPr/>
            <p:nvPr/>
          </p:nvCxnSpPr>
          <p:spPr>
            <a:xfrm flipV="1">
              <a:off x="4294212" y="1268760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xão reta 59"/>
            <p:cNvCxnSpPr/>
            <p:nvPr/>
          </p:nvCxnSpPr>
          <p:spPr>
            <a:xfrm flipV="1">
              <a:off x="4294252" y="1772816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xão reta 60"/>
            <p:cNvCxnSpPr/>
            <p:nvPr/>
          </p:nvCxnSpPr>
          <p:spPr>
            <a:xfrm flipV="1">
              <a:off x="5518348" y="1340808"/>
              <a:ext cx="360000" cy="360000"/>
            </a:xfrm>
            <a:prstGeom prst="line">
              <a:avLst/>
            </a:prstGeom>
            <a:ln w="38100">
              <a:solidFill>
                <a:srgbClr val="FF0000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aixaDeTexto 61"/>
              <p:cNvSpPr txBox="1"/>
              <p:nvPr/>
            </p:nvSpPr>
            <p:spPr>
              <a:xfrm>
                <a:off x="7851278" y="5287433"/>
                <a:ext cx="763414" cy="7338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800" b="1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800" b="1" i="1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sz="2800" b="1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62" name="CaixaDeTexto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1278" y="5287433"/>
                <a:ext cx="763414" cy="733855"/>
              </a:xfrm>
              <a:prstGeom prst="rect">
                <a:avLst/>
              </a:prstGeom>
              <a:blipFill rotWithShape="0">
                <a:blip r:embed="rId13"/>
                <a:stretch>
                  <a:fillRect t="-826" b="-247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aixaDeTexto 62"/>
              <p:cNvSpPr txBox="1"/>
              <p:nvPr/>
            </p:nvSpPr>
            <p:spPr>
              <a:xfrm>
                <a:off x="3830771" y="5356876"/>
                <a:ext cx="1687577" cy="7364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pt-PT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pt-PT" sz="28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𝟏𝟒</m:t>
                          </m:r>
                        </m:den>
                      </m:f>
                      <m:r>
                        <a:rPr lang="pt-PT" sz="2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2800" b="1" dirty="0"/>
              </a:p>
            </p:txBody>
          </p:sp>
        </mc:Choice>
        <mc:Fallback xmlns="">
          <p:sp>
            <p:nvSpPr>
              <p:cNvPr id="63" name="CaixaDeTexto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771" y="5356876"/>
                <a:ext cx="1687577" cy="736420"/>
              </a:xfrm>
              <a:prstGeom prst="rect">
                <a:avLst/>
              </a:prstGeom>
              <a:blipFill rotWithShape="0">
                <a:blip r:embed="rId14"/>
                <a:stretch>
                  <a:fillRect t="-1653" b="-165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630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6" grpId="0"/>
      <p:bldP spid="39" grpId="0"/>
      <p:bldP spid="46" grpId="0"/>
      <p:bldP spid="47" grpId="0"/>
      <p:bldP spid="54" grpId="0"/>
      <p:bldP spid="55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4976157" y="2967335"/>
            <a:ext cx="223651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Fim</a:t>
            </a:r>
            <a:endParaRPr lang="pt-PT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52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Clr clrSpc="hsl" dir="ccw">
                                      <p:cBhvr override="childStyle"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22004" y="0"/>
            <a:ext cx="9449028" cy="476672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pt-PT" sz="2200" b="1" i="0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i="0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256193" y="868650"/>
            <a:ext cx="1800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Recorda:</a:t>
            </a:r>
            <a:endParaRPr lang="pt-PT" sz="2000" b="1" dirty="0">
              <a:solidFill>
                <a:srgbClr val="006600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14" name="Grupo 13"/>
          <p:cNvGrpSpPr/>
          <p:nvPr/>
        </p:nvGrpSpPr>
        <p:grpSpPr>
          <a:xfrm>
            <a:off x="2566020" y="2961008"/>
            <a:ext cx="1224136" cy="540000"/>
            <a:chOff x="4006180" y="2708920"/>
            <a:chExt cx="1224136" cy="540000"/>
          </a:xfrm>
        </p:grpSpPr>
        <p:sp>
          <p:nvSpPr>
            <p:cNvPr id="15" name="Oval 14"/>
            <p:cNvSpPr/>
            <p:nvPr/>
          </p:nvSpPr>
          <p:spPr>
            <a:xfrm>
              <a:off x="4006180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40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4690316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4000" dirty="0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917948" y="2335930"/>
            <a:ext cx="3099695" cy="661022"/>
            <a:chOff x="2637457" y="1340768"/>
            <a:chExt cx="3099695" cy="661022"/>
          </a:xfrm>
        </p:grpSpPr>
        <p:sp>
          <p:nvSpPr>
            <p:cNvPr id="18" name="Chaveta à esquerda 17"/>
            <p:cNvSpPr/>
            <p:nvPr/>
          </p:nvSpPr>
          <p:spPr>
            <a:xfrm rot="5400000">
              <a:off x="3754363" y="1245706"/>
              <a:ext cx="288032" cy="1224136"/>
            </a:xfrm>
            <a:prstGeom prst="leftBrace">
              <a:avLst/>
            </a:prstGeom>
            <a:noFill/>
            <a:ln w="12700">
              <a:solidFill>
                <a:schemeClr val="tx2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 sz="2000" dirty="0"/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2637457" y="1340768"/>
              <a:ext cx="30996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pt-PT" sz="2000" b="1" dirty="0" smtClean="0">
                  <a:latin typeface="Trebuchet MS" panose="020B0603020202020204" pitchFamily="34" charset="0"/>
                </a:rPr>
                <a:t>O Pedro tem 2 berlindes</a:t>
              </a:r>
              <a:endParaRPr lang="pt-PT" sz="2000" b="1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8974732" y="4473176"/>
            <a:ext cx="1224136" cy="540000"/>
            <a:chOff x="4006180" y="2708920"/>
            <a:chExt cx="1224136" cy="540000"/>
          </a:xfrm>
        </p:grpSpPr>
        <p:sp>
          <p:nvSpPr>
            <p:cNvPr id="2" name="Oval 1"/>
            <p:cNvSpPr/>
            <p:nvPr/>
          </p:nvSpPr>
          <p:spPr>
            <a:xfrm>
              <a:off x="4006180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4690316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8974732" y="3861048"/>
            <a:ext cx="1224136" cy="540000"/>
            <a:chOff x="4006180" y="2708920"/>
            <a:chExt cx="1224136" cy="540000"/>
          </a:xfrm>
        </p:grpSpPr>
        <p:sp>
          <p:nvSpPr>
            <p:cNvPr id="8" name="Oval 7"/>
            <p:cNvSpPr/>
            <p:nvPr/>
          </p:nvSpPr>
          <p:spPr>
            <a:xfrm>
              <a:off x="4006180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690316" y="2708920"/>
              <a:ext cx="540000" cy="540000"/>
            </a:xfrm>
            <a:prstGeom prst="ellipse">
              <a:avLst/>
            </a:prstGeom>
            <a:ln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5374842" y="3167425"/>
            <a:ext cx="3455874" cy="1845751"/>
            <a:chOff x="6022794" y="1849390"/>
            <a:chExt cx="3455874" cy="1944216"/>
          </a:xfrm>
        </p:grpSpPr>
        <p:sp>
          <p:nvSpPr>
            <p:cNvPr id="20" name="Chaveta à esquerda 19"/>
            <p:cNvSpPr/>
            <p:nvPr/>
          </p:nvSpPr>
          <p:spPr>
            <a:xfrm>
              <a:off x="9190636" y="1849390"/>
              <a:ext cx="288032" cy="1944216"/>
            </a:xfrm>
            <a:prstGeom prst="leftBrace">
              <a:avLst/>
            </a:prstGeom>
            <a:noFill/>
            <a:ln w="12700">
              <a:solidFill>
                <a:schemeClr val="tx2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CaixaDeTexto 21"/>
                <p:cNvSpPr txBox="1"/>
                <p:nvPr/>
              </p:nvSpPr>
              <p:spPr>
                <a:xfrm>
                  <a:off x="6022794" y="2132856"/>
                  <a:ext cx="3095774" cy="12060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90000"/>
                    </a:lnSpc>
                  </a:pPr>
                  <a:r>
                    <a:rPr lang="pt-PT" sz="2400" dirty="0" smtClean="0">
                      <a:latin typeface="Trebuchet MS" panose="020B0603020202020204" pitchFamily="34" charset="0"/>
                    </a:rPr>
                    <a:t>Triplo </a:t>
                  </a:r>
                  <a:r>
                    <a:rPr lang="pt-PT" sz="2400" b="1" u="sng" dirty="0" smtClean="0">
                      <a:solidFill>
                        <a:srgbClr val="FF0000"/>
                      </a:solidFill>
                      <a:latin typeface="Trebuchet MS" panose="020B0603020202020204" pitchFamily="34" charset="0"/>
                    </a:rPr>
                    <a:t>de</a:t>
                  </a:r>
                  <a:r>
                    <a:rPr lang="pt-PT" sz="2400" dirty="0" smtClean="0">
                      <a:latin typeface="Trebuchet MS" panose="020B0603020202020204" pitchFamily="34" charset="0"/>
                    </a:rPr>
                    <a:t> 2 berlindes</a:t>
                  </a:r>
                </a:p>
                <a:p>
                  <a:pPr algn="ctr">
                    <a:lnSpc>
                      <a:spcPct val="90000"/>
                    </a:lnSpc>
                  </a:pPr>
                  <a:endParaRPr lang="pt-PT" sz="2400" b="1" i="1" dirty="0" smtClean="0">
                    <a:latin typeface="Cambria Math" panose="02040503050406030204" pitchFamily="18" charset="0"/>
                  </a:endParaRPr>
                </a:p>
                <a:p>
                  <a:pPr algn="ctr"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pt-PT" sz="28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pt-PT" sz="2800" b="1" i="1" smtClean="0">
                            <a:latin typeface="Cambria Math" panose="02040503050406030204" pitchFamily="18" charset="0"/>
                          </a:rPr>
                          <m:t> ×</m:t>
                        </m:r>
                        <m: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oMath>
                    </m:oMathPara>
                  </a14:m>
                  <a:endParaRPr lang="pt-PT" sz="2800" b="1" dirty="0">
                    <a:latin typeface="Trebuchet MS" panose="020B0603020202020204" pitchFamily="34" charset="0"/>
                  </a:endParaRPr>
                </a:p>
              </p:txBody>
            </p:sp>
          </mc:Choice>
          <mc:Fallback xmlns="">
            <p:sp>
              <p:nvSpPr>
                <p:cNvPr id="22" name="CaixaDeTexto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22794" y="2132856"/>
                  <a:ext cx="3095774" cy="1206007"/>
                </a:xfrm>
                <a:prstGeom prst="rect">
                  <a:avLst/>
                </a:prstGeom>
                <a:blipFill rotWithShape="0">
                  <a:blip r:embed="rId2"/>
                  <a:stretch>
                    <a:fillRect l="-1575" t="-7447" r="-1181"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7" name="Grupo 16"/>
          <p:cNvGrpSpPr/>
          <p:nvPr/>
        </p:nvGrpSpPr>
        <p:grpSpPr>
          <a:xfrm>
            <a:off x="8830716" y="3032896"/>
            <a:ext cx="1512288" cy="828152"/>
            <a:chOff x="9478668" y="1705374"/>
            <a:chExt cx="1512288" cy="828152"/>
          </a:xfrm>
        </p:grpSpPr>
        <p:grpSp>
          <p:nvGrpSpPr>
            <p:cNvPr id="10" name="Grupo 9"/>
            <p:cNvGrpSpPr/>
            <p:nvPr/>
          </p:nvGrpSpPr>
          <p:grpSpPr>
            <a:xfrm>
              <a:off x="9622804" y="1849390"/>
              <a:ext cx="1224136" cy="540000"/>
              <a:chOff x="4006180" y="2708920"/>
              <a:chExt cx="1224136" cy="540000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4006180" y="2708920"/>
                <a:ext cx="540000" cy="540000"/>
              </a:xfrm>
              <a:prstGeom prst="ellipse">
                <a:avLst/>
              </a:prstGeom>
              <a:ln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4690316" y="2708920"/>
                <a:ext cx="540000" cy="540000"/>
              </a:xfrm>
              <a:prstGeom prst="ellipse">
                <a:avLst/>
              </a:prstGeom>
              <a:ln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dirty="0"/>
              </a:p>
            </p:txBody>
          </p:sp>
        </p:grpSp>
        <p:sp>
          <p:nvSpPr>
            <p:cNvPr id="23" name="Oval 22"/>
            <p:cNvSpPr/>
            <p:nvPr/>
          </p:nvSpPr>
          <p:spPr>
            <a:xfrm>
              <a:off x="9478668" y="1705374"/>
              <a:ext cx="1512288" cy="82815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dirty="0"/>
            </a:p>
          </p:txBody>
        </p:sp>
      </p:grpSp>
      <p:sp>
        <p:nvSpPr>
          <p:cNvPr id="35" name="CaixaDeTexto 34"/>
          <p:cNvSpPr txBox="1"/>
          <p:nvPr/>
        </p:nvSpPr>
        <p:spPr>
          <a:xfrm>
            <a:off x="5806380" y="2289646"/>
            <a:ext cx="2484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PT" sz="2000" b="1" dirty="0" smtClean="0">
                <a:latin typeface="Trebuchet MS" panose="020B0603020202020204" pitchFamily="34" charset="0"/>
              </a:rPr>
              <a:t>O João tem o triplo dos berlindes do Pedro</a:t>
            </a:r>
          </a:p>
        </p:txBody>
      </p:sp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422004" y="0"/>
            <a:ext cx="9449028" cy="476672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pt-PT" sz="2200" b="1" i="0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i="0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261002" y="796642"/>
            <a:ext cx="17908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Recorda</a:t>
            </a:r>
            <a:r>
              <a:rPr lang="pt-PT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:</a:t>
            </a:r>
            <a:endParaRPr lang="pt-PT" b="1" dirty="0">
              <a:solidFill>
                <a:srgbClr val="006600"/>
              </a:solidFill>
              <a:latin typeface="Trebuchet MS" panose="020B0603020202020204" pitchFamily="34" charset="0"/>
            </a:endParaRP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2"/>
          <a:srcRect t="29040" b="53087"/>
          <a:stretch/>
        </p:blipFill>
        <p:spPr>
          <a:xfrm>
            <a:off x="1341884" y="1844824"/>
            <a:ext cx="9468000" cy="792089"/>
          </a:xfrm>
          <a:prstGeom prst="rect">
            <a:avLst/>
          </a:prstGeom>
        </p:spPr>
      </p:pic>
      <p:grpSp>
        <p:nvGrpSpPr>
          <p:cNvPr id="61" name="Grupo 60"/>
          <p:cNvGrpSpPr/>
          <p:nvPr/>
        </p:nvGrpSpPr>
        <p:grpSpPr>
          <a:xfrm>
            <a:off x="1845940" y="1412776"/>
            <a:ext cx="2376264" cy="648072"/>
            <a:chOff x="1845940" y="4941168"/>
            <a:chExt cx="2376264" cy="648072"/>
          </a:xfrm>
        </p:grpSpPr>
        <p:cxnSp>
          <p:nvCxnSpPr>
            <p:cNvPr id="58" name="Conexão reta unidirecional 57"/>
            <p:cNvCxnSpPr/>
            <p:nvPr/>
          </p:nvCxnSpPr>
          <p:spPr>
            <a:xfrm flipV="1">
              <a:off x="1845940" y="4941168"/>
              <a:ext cx="0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exão reta unidirecional 58"/>
            <p:cNvCxnSpPr/>
            <p:nvPr/>
          </p:nvCxnSpPr>
          <p:spPr>
            <a:xfrm rot="5400000" flipV="1">
              <a:off x="3052204" y="3843176"/>
              <a:ext cx="0" cy="234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exão reta unidirecional 59"/>
            <p:cNvCxnSpPr/>
            <p:nvPr/>
          </p:nvCxnSpPr>
          <p:spPr>
            <a:xfrm>
              <a:off x="4176000" y="50132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CaixaDeTexto 61"/>
          <p:cNvSpPr txBox="1"/>
          <p:nvPr/>
        </p:nvSpPr>
        <p:spPr>
          <a:xfrm>
            <a:off x="3934172" y="2178964"/>
            <a:ext cx="64807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b="1" dirty="0" smtClean="0">
                <a:latin typeface="Trebuchet MS" panose="020B0603020202020204" pitchFamily="34" charset="0"/>
              </a:rPr>
              <a:t>0,6</a:t>
            </a:r>
            <a:endParaRPr lang="pt-PT" sz="1600" b="1" dirty="0">
              <a:latin typeface="Trebuchet MS" panose="020B0603020202020204" pitchFamily="34" charset="0"/>
            </a:endParaRPr>
          </a:p>
        </p:txBody>
      </p:sp>
      <p:grpSp>
        <p:nvGrpSpPr>
          <p:cNvPr id="26" name="Grupo 25"/>
          <p:cNvGrpSpPr/>
          <p:nvPr/>
        </p:nvGrpSpPr>
        <p:grpSpPr>
          <a:xfrm>
            <a:off x="1845940" y="3069024"/>
            <a:ext cx="7056264" cy="576000"/>
            <a:chOff x="1845940" y="4725144"/>
            <a:chExt cx="7056264" cy="1008112"/>
          </a:xfrm>
        </p:grpSpPr>
        <p:cxnSp>
          <p:nvCxnSpPr>
            <p:cNvPr id="64" name="Conexão reta unidirecional 63"/>
            <p:cNvCxnSpPr/>
            <p:nvPr/>
          </p:nvCxnSpPr>
          <p:spPr>
            <a:xfrm>
              <a:off x="1845940" y="5085184"/>
              <a:ext cx="0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xão reta unidirecional 64"/>
            <p:cNvCxnSpPr/>
            <p:nvPr/>
          </p:nvCxnSpPr>
          <p:spPr>
            <a:xfrm rot="16200000">
              <a:off x="5392204" y="2151249"/>
              <a:ext cx="0" cy="702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xão reta unidirecional 65"/>
            <p:cNvCxnSpPr/>
            <p:nvPr/>
          </p:nvCxnSpPr>
          <p:spPr>
            <a:xfrm flipV="1">
              <a:off x="8856000" y="4725144"/>
              <a:ext cx="0" cy="90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CaixaDeTexto 66"/>
          <p:cNvSpPr txBox="1"/>
          <p:nvPr/>
        </p:nvSpPr>
        <p:spPr>
          <a:xfrm>
            <a:off x="8614632" y="2178964"/>
            <a:ext cx="64807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b="1" dirty="0" smtClean="0">
                <a:latin typeface="Trebuchet MS" panose="020B0603020202020204" pitchFamily="34" charset="0"/>
              </a:rPr>
              <a:t>1,8</a:t>
            </a:r>
            <a:endParaRPr lang="pt-PT" sz="16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CaixaDeTexto 69"/>
              <p:cNvSpPr txBox="1"/>
              <p:nvPr/>
            </p:nvSpPr>
            <p:spPr>
              <a:xfrm>
                <a:off x="2349996" y="3861048"/>
                <a:ext cx="6336465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2400" dirty="0" smtClean="0">
                    <a:latin typeface="Trebuchet MS" panose="020B0603020202020204" pitchFamily="34" charset="0"/>
                  </a:rPr>
                  <a:t>Triplo </a:t>
                </a:r>
                <a:r>
                  <a:rPr lang="pt-PT" sz="2400" b="1" u="sng" dirty="0" smtClean="0">
                    <a:solidFill>
                      <a:srgbClr val="FF0000"/>
                    </a:solidFill>
                    <a:latin typeface="Trebuchet MS" panose="020B0603020202020204" pitchFamily="34" charset="0"/>
                  </a:rPr>
                  <a:t>de</a:t>
                </a:r>
                <a:r>
                  <a:rPr lang="pt-PT" sz="2400" dirty="0" smtClean="0">
                    <a:latin typeface="Trebuchet MS" panose="020B0603020202020204" pitchFamily="34" charset="0"/>
                  </a:rPr>
                  <a:t> 0,6               </a:t>
                </a:r>
                <a14:m>
                  <m:oMath xmlns:m="http://schemas.openxmlformats.org/officeDocument/2006/math"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𝟑</m:t>
                    </m:r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 ×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pt-PT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𝟖</m:t>
                    </m:r>
                  </m:oMath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70" name="CaixaDeTexto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9996" y="3861048"/>
                <a:ext cx="6336465" cy="424732"/>
              </a:xfrm>
              <a:prstGeom prst="rect">
                <a:avLst/>
              </a:prstGeom>
              <a:blipFill rotWithShape="0">
                <a:blip r:embed="rId3"/>
                <a:stretch>
                  <a:fillRect l="-1442" t="-20000" b="-3142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CaixaDeTexto 28"/>
          <p:cNvSpPr txBox="1"/>
          <p:nvPr/>
        </p:nvSpPr>
        <p:spPr>
          <a:xfrm>
            <a:off x="1458784" y="4693669"/>
            <a:ext cx="9459641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dirty="0" smtClean="0">
                <a:latin typeface="Trebuchet MS" panose="020B0603020202020204" pitchFamily="34" charset="0"/>
              </a:rPr>
              <a:t>Lembra-te que “</a:t>
            </a:r>
            <a:r>
              <a:rPr lang="pt-PT" sz="3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de</a:t>
            </a:r>
            <a:r>
              <a:rPr lang="pt-PT" sz="2800" dirty="0" smtClean="0">
                <a:latin typeface="Trebuchet MS" panose="020B0603020202020204" pitchFamily="34" charset="0"/>
              </a:rPr>
              <a:t>” é traduzido em matemática por “</a:t>
            </a:r>
            <a:r>
              <a:rPr lang="pt-PT" sz="3200" b="1" dirty="0">
                <a:solidFill>
                  <a:srgbClr val="FF0000"/>
                </a:solidFill>
                <a:latin typeface="Trebuchet MS" panose="020B0603020202020204" pitchFamily="34" charset="0"/>
              </a:rPr>
              <a:t>x</a:t>
            </a:r>
            <a:r>
              <a:rPr lang="pt-PT" sz="2800" dirty="0" smtClean="0">
                <a:latin typeface="Trebuchet MS" panose="020B0603020202020204" pitchFamily="34" charset="0"/>
              </a:rPr>
              <a:t>”</a:t>
            </a:r>
            <a:endParaRPr lang="pt-PT" sz="2800" dirty="0">
              <a:latin typeface="Trebuchet MS" panose="020B0603020202020204" pitchFamily="34" charset="0"/>
            </a:endParaRPr>
          </a:p>
        </p:txBody>
      </p:sp>
      <p:grpSp>
        <p:nvGrpSpPr>
          <p:cNvPr id="33" name="Grupo 32"/>
          <p:cNvGrpSpPr/>
          <p:nvPr/>
        </p:nvGrpSpPr>
        <p:grpSpPr>
          <a:xfrm>
            <a:off x="4510237" y="5301208"/>
            <a:ext cx="2952329" cy="936104"/>
            <a:chOff x="4953572" y="5805264"/>
            <a:chExt cx="3183877" cy="936104"/>
          </a:xfrm>
        </p:grpSpPr>
        <p:sp>
          <p:nvSpPr>
            <p:cNvPr id="31" name="CaixaDeTexto 30"/>
            <p:cNvSpPr txBox="1"/>
            <p:nvPr/>
          </p:nvSpPr>
          <p:spPr>
            <a:xfrm>
              <a:off x="4953572" y="5817092"/>
              <a:ext cx="1152128" cy="923330"/>
            </a:xfrm>
            <a:prstGeom prst="rect">
              <a:avLst/>
            </a:prstGeom>
            <a:solidFill>
              <a:srgbClr val="66CCFF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PT" sz="6000" b="1" dirty="0" smtClean="0">
                  <a:solidFill>
                    <a:srgbClr val="FF0000"/>
                  </a:solidFill>
                  <a:latin typeface="Trebuchet MS" panose="020B0603020202020204" pitchFamily="34" charset="0"/>
                </a:rPr>
                <a:t>de</a:t>
              </a:r>
              <a:endParaRPr lang="pt-PT" sz="6000" b="1" dirty="0">
                <a:latin typeface="Trebuchet MS" panose="020B0603020202020204" pitchFamily="34" charset="0"/>
              </a:endParaRPr>
            </a:p>
          </p:txBody>
        </p:sp>
        <p:sp>
          <p:nvSpPr>
            <p:cNvPr id="44" name="CaixaDeTexto 43"/>
            <p:cNvSpPr txBox="1"/>
            <p:nvPr/>
          </p:nvSpPr>
          <p:spPr>
            <a:xfrm>
              <a:off x="6310438" y="5818038"/>
              <a:ext cx="4292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PT" sz="6000" b="1" dirty="0">
                  <a:latin typeface="Trebuchet MS" panose="020B0603020202020204" pitchFamily="34" charset="0"/>
                </a:rPr>
                <a:t>=</a:t>
              </a:r>
            </a:p>
          </p:txBody>
        </p:sp>
        <p:sp>
          <p:nvSpPr>
            <p:cNvPr id="45" name="CaixaDeTexto 44"/>
            <p:cNvSpPr txBox="1"/>
            <p:nvPr/>
          </p:nvSpPr>
          <p:spPr>
            <a:xfrm>
              <a:off x="6985320" y="5805264"/>
              <a:ext cx="1152129" cy="923330"/>
            </a:xfrm>
            <a:prstGeom prst="rect">
              <a:avLst/>
            </a:prstGeom>
            <a:solidFill>
              <a:srgbClr val="66CCFF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PT" sz="6000" b="1" dirty="0" smtClean="0">
                  <a:solidFill>
                    <a:srgbClr val="FF0000"/>
                  </a:solidFill>
                  <a:latin typeface="Trebuchet MS" panose="020B0603020202020204" pitchFamily="34" charset="0"/>
                </a:rPr>
                <a:t>x</a:t>
              </a:r>
              <a:endParaRPr lang="pt-PT" sz="6000" b="1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42" name="Grupo 41"/>
          <p:cNvGrpSpPr/>
          <p:nvPr/>
        </p:nvGrpSpPr>
        <p:grpSpPr>
          <a:xfrm flipV="1">
            <a:off x="1845940" y="2508177"/>
            <a:ext cx="2376264" cy="648072"/>
            <a:chOff x="1845940" y="4941168"/>
            <a:chExt cx="2376264" cy="648072"/>
          </a:xfrm>
        </p:grpSpPr>
        <p:cxnSp>
          <p:nvCxnSpPr>
            <p:cNvPr id="43" name="Conexão reta unidirecional 42"/>
            <p:cNvCxnSpPr/>
            <p:nvPr/>
          </p:nvCxnSpPr>
          <p:spPr>
            <a:xfrm flipV="1">
              <a:off x="1845940" y="4941168"/>
              <a:ext cx="0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exão reta unidirecional 45"/>
            <p:cNvCxnSpPr/>
            <p:nvPr/>
          </p:nvCxnSpPr>
          <p:spPr>
            <a:xfrm rot="5400000" flipV="1">
              <a:off x="3052204" y="3843176"/>
              <a:ext cx="0" cy="234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xão reta unidirecional 46"/>
            <p:cNvCxnSpPr/>
            <p:nvPr/>
          </p:nvCxnSpPr>
          <p:spPr>
            <a:xfrm>
              <a:off x="4176000" y="50132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upo 47"/>
          <p:cNvGrpSpPr/>
          <p:nvPr/>
        </p:nvGrpSpPr>
        <p:grpSpPr>
          <a:xfrm flipV="1">
            <a:off x="4176000" y="2492896"/>
            <a:ext cx="2376264" cy="648072"/>
            <a:chOff x="1845940" y="4941168"/>
            <a:chExt cx="2376264" cy="648072"/>
          </a:xfrm>
        </p:grpSpPr>
        <p:cxnSp>
          <p:nvCxnSpPr>
            <p:cNvPr id="49" name="Conexão reta unidirecional 48"/>
            <p:cNvCxnSpPr/>
            <p:nvPr/>
          </p:nvCxnSpPr>
          <p:spPr>
            <a:xfrm flipV="1">
              <a:off x="1845940" y="4941168"/>
              <a:ext cx="0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xão reta unidirecional 49"/>
            <p:cNvCxnSpPr/>
            <p:nvPr/>
          </p:nvCxnSpPr>
          <p:spPr>
            <a:xfrm rot="5400000" flipV="1">
              <a:off x="3052204" y="3843176"/>
              <a:ext cx="0" cy="234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xão reta unidirecional 50"/>
            <p:cNvCxnSpPr/>
            <p:nvPr/>
          </p:nvCxnSpPr>
          <p:spPr>
            <a:xfrm>
              <a:off x="4176000" y="50132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upo 51"/>
          <p:cNvGrpSpPr/>
          <p:nvPr/>
        </p:nvGrpSpPr>
        <p:grpSpPr>
          <a:xfrm flipV="1">
            <a:off x="6516000" y="2492897"/>
            <a:ext cx="2376264" cy="641591"/>
            <a:chOff x="1845940" y="4941168"/>
            <a:chExt cx="2376264" cy="648072"/>
          </a:xfrm>
        </p:grpSpPr>
        <p:cxnSp>
          <p:nvCxnSpPr>
            <p:cNvPr id="53" name="Conexão reta unidirecional 52"/>
            <p:cNvCxnSpPr/>
            <p:nvPr/>
          </p:nvCxnSpPr>
          <p:spPr>
            <a:xfrm flipV="1">
              <a:off x="1845940" y="4941168"/>
              <a:ext cx="0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exão reta unidirecional 53"/>
            <p:cNvCxnSpPr/>
            <p:nvPr/>
          </p:nvCxnSpPr>
          <p:spPr>
            <a:xfrm rot="5400000" flipV="1">
              <a:off x="3052204" y="3843176"/>
              <a:ext cx="0" cy="2340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exão reta unidirecional 54"/>
            <p:cNvCxnSpPr/>
            <p:nvPr/>
          </p:nvCxnSpPr>
          <p:spPr>
            <a:xfrm>
              <a:off x="4176000" y="5013240"/>
              <a:ext cx="0" cy="576000"/>
            </a:xfrm>
            <a:prstGeom prst="straightConnector1">
              <a:avLst/>
            </a:prstGeom>
            <a:ln w="38100">
              <a:solidFill>
                <a:srgbClr val="FF0000"/>
              </a:solidFill>
              <a:miter lim="800000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557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2" grpId="0"/>
      <p:bldP spid="67" grpId="0"/>
      <p:bldP spid="70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333736" y="796642"/>
            <a:ext cx="8073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>
                <a:solidFill>
                  <a:srgbClr val="006600"/>
                </a:solidFill>
                <a:latin typeface="Trebuchet MS" panose="020B0603020202020204" pitchFamily="34" charset="0"/>
              </a:rPr>
              <a:t>Produto de dois número racionais representados por frações.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142084" y="150865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000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A Ana comeu três vinte avos de um chocolate.</a:t>
            </a:r>
          </a:p>
          <a:p>
            <a:pPr>
              <a:lnSpc>
                <a:spcPct val="90000"/>
              </a:lnSpc>
            </a:pPr>
            <a:r>
              <a:rPr lang="pt-PT" sz="2000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O Luís comeu o quíntuplo do que a Ana comeu.</a:t>
            </a:r>
          </a:p>
          <a:p>
            <a:pPr>
              <a:lnSpc>
                <a:spcPct val="90000"/>
              </a:lnSpc>
            </a:pPr>
            <a:r>
              <a:rPr lang="pt-PT" sz="2000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Que fração do chocolate comeu o Luís?</a:t>
            </a:r>
            <a:endParaRPr lang="pt-PT" sz="2000" b="1" dirty="0">
              <a:solidFill>
                <a:srgbClr val="000099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880166" y="2660778"/>
            <a:ext cx="442849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Vamos representar graficamente o problema:</a:t>
            </a:r>
            <a:endParaRPr lang="pt-PT" sz="16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ela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9427877"/>
                  </p:ext>
                </p:extLst>
              </p:nvPr>
            </p:nvGraphicFramePr>
            <p:xfrm>
              <a:off x="4510412" y="3284984"/>
              <a:ext cx="3168000" cy="1736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  <a:gridCol w="633600"/>
                    <a:gridCol w="633600"/>
                    <a:gridCol w="633600"/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ela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9427877"/>
                  </p:ext>
                </p:extLst>
              </p:nvPr>
            </p:nvGraphicFramePr>
            <p:xfrm>
              <a:off x="4510412" y="3284984"/>
              <a:ext cx="3168000" cy="1736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  <a:gridCol w="633600"/>
                    <a:gridCol w="633600"/>
                    <a:gridCol w="633600"/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3"/>
                          <a:stretch>
                            <a:fillRect l="-1923" t="-2778" r="-4028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3"/>
                          <a:stretch>
                            <a:fillRect l="-1923" t="-104225" r="-402885" b="-2042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3"/>
                          <a:stretch>
                            <a:fillRect l="-1923" t="-201389" r="-402885" b="-101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pt-PT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3">
                            <a:lumMod val="7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0" name="Grupo 9"/>
          <p:cNvGrpSpPr/>
          <p:nvPr/>
        </p:nvGrpSpPr>
        <p:grpSpPr>
          <a:xfrm>
            <a:off x="3646140" y="3284984"/>
            <a:ext cx="792088" cy="1296000"/>
            <a:chOff x="1485900" y="2349024"/>
            <a:chExt cx="792088" cy="1296000"/>
          </a:xfrm>
        </p:grpSpPr>
        <p:sp>
          <p:nvSpPr>
            <p:cNvPr id="12" name="Chaveta à esquerda 11"/>
            <p:cNvSpPr/>
            <p:nvPr/>
          </p:nvSpPr>
          <p:spPr>
            <a:xfrm>
              <a:off x="2133972" y="2349024"/>
              <a:ext cx="144016" cy="1296000"/>
            </a:xfrm>
            <a:prstGeom prst="leftBrace">
              <a:avLst/>
            </a:prstGeom>
            <a:solidFill>
              <a:schemeClr val="bg1"/>
            </a:solidFill>
            <a:ln w="38100">
              <a:solidFill>
                <a:schemeClr val="accent1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 b="1" dirty="0">
                <a:ln>
                  <a:solidFill>
                    <a:srgbClr val="080808"/>
                  </a:solidFill>
                </a:ln>
                <a:solidFill>
                  <a:srgbClr val="080808"/>
                </a:solidFill>
                <a:latin typeface="Arial Black" panose="020B0A040201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CaixaDeTexto 12"/>
                <p:cNvSpPr txBox="1"/>
                <p:nvPr/>
              </p:nvSpPr>
              <p:spPr>
                <a:xfrm>
                  <a:off x="1485900" y="2708920"/>
                  <a:ext cx="576064" cy="5805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pt-PT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pt-PT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num>
                          <m:den>
                            <m:r>
                              <a:rPr lang="pt-PT" b="1" i="1" smtClean="0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𝟐𝟎</m:t>
                            </m:r>
                          </m:den>
                        </m:f>
                      </m:oMath>
                    </m:oMathPara>
                  </a14:m>
                  <a:endParaRPr lang="pt-PT" b="1" dirty="0">
                    <a:solidFill>
                      <a:schemeClr val="tx2"/>
                    </a:solidFill>
                    <a:latin typeface="Trebuchet MS" panose="020B0603020202020204" pitchFamily="34" charset="0"/>
                  </a:endParaRPr>
                </a:p>
              </p:txBody>
            </p:sp>
          </mc:Choice>
          <mc:Fallback xmlns="">
            <p:sp>
              <p:nvSpPr>
                <p:cNvPr id="13" name="CaixaDeTexto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2708920"/>
                  <a:ext cx="576064" cy="580544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/>
              <p:cNvSpPr txBox="1"/>
              <p:nvPr/>
            </p:nvSpPr>
            <p:spPr>
              <a:xfrm>
                <a:off x="4291066" y="5327525"/>
                <a:ext cx="3873433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𝐀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𝐀𝐧𝐚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𝐜𝐨𝐦𝐞𝐮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pt-PT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0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000" b="1" i="0" smtClean="0">
                              <a:latin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𝐝𝐨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𝐜𝐡𝐨𝐜𝐨𝐥𝐚𝐭𝐞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pt-PT" sz="2000" b="1" dirty="0"/>
              </a:p>
            </p:txBody>
          </p:sp>
        </mc:Choice>
        <mc:Fallback xmlns="">
          <p:sp>
            <p:nvSpPr>
              <p:cNvPr id="25" name="CaixaDeTexto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066" y="5327525"/>
                <a:ext cx="3873433" cy="520399"/>
              </a:xfrm>
              <a:prstGeom prst="rect">
                <a:avLst/>
              </a:prstGeom>
              <a:blipFill rotWithShape="0">
                <a:blip r:embed="rId5"/>
                <a:stretch>
                  <a:fillRect t="-2353" b="-352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340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5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333736" y="553234"/>
            <a:ext cx="8073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>
                <a:solidFill>
                  <a:srgbClr val="006600"/>
                </a:solidFill>
                <a:latin typeface="Trebuchet MS" panose="020B0603020202020204" pitchFamily="34" charset="0"/>
              </a:rPr>
              <a:t>Produto de dois número racionais representados por frações.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1325439" y="1115686"/>
            <a:ext cx="5904656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A Ana comeu três vinte avos de um chocolate.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O Luís comeu o quíntuplo do que a Ana comeu.</a:t>
            </a:r>
          </a:p>
          <a:p>
            <a:pPr>
              <a:lnSpc>
                <a:spcPct val="90000"/>
              </a:lnSpc>
            </a:pPr>
            <a:r>
              <a:rPr lang="pt-PT" b="1" dirty="0" smtClean="0">
                <a:solidFill>
                  <a:srgbClr val="000099"/>
                </a:solidFill>
                <a:latin typeface="Trebuchet MS" panose="020B0603020202020204" pitchFamily="34" charset="0"/>
              </a:rPr>
              <a:t>Que fração do chocolate comeu o Luís?</a:t>
            </a:r>
            <a:endParaRPr lang="pt-PT" b="1" dirty="0">
              <a:solidFill>
                <a:srgbClr val="000099"/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7822604" y="1215476"/>
            <a:ext cx="18002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dirty="0">
                <a:solidFill>
                  <a:schemeClr val="tx2"/>
                </a:solidFill>
                <a:latin typeface="Trebuchet MS" panose="020B0603020202020204" pitchFamily="34" charset="0"/>
              </a:rPr>
              <a:t>O</a:t>
            </a:r>
            <a:r>
              <a:rPr lang="pt-PT" sz="1600" dirty="0" smtClean="0">
                <a:solidFill>
                  <a:schemeClr val="tx2"/>
                </a:solidFill>
                <a:latin typeface="Trebuchet MS" panose="020B0603020202020204" pitchFamily="34" charset="0"/>
              </a:rPr>
              <a:t> Luís comeu</a:t>
            </a:r>
            <a:endParaRPr lang="pt-PT" sz="16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485900" y="4049688"/>
            <a:ext cx="9217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000" dirty="0" smtClean="0">
                <a:latin typeface="Trebuchet MS" panose="020B0603020202020204" pitchFamily="34" charset="0"/>
              </a:rPr>
              <a:t>Lendo o problema, trata-se de saber quanto é </a:t>
            </a:r>
            <a:r>
              <a:rPr lang="pt-PT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o quíntuplo </a:t>
            </a:r>
            <a:r>
              <a:rPr lang="pt-PT" sz="2000" b="1" u="sng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de</a:t>
            </a:r>
            <a:r>
              <a:rPr lang="pt-PT" sz="20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três vinte avos</a:t>
            </a:r>
            <a:r>
              <a:rPr lang="pt-PT" sz="2000" dirty="0" smtClean="0">
                <a:latin typeface="Trebuchet MS" panose="020B0603020202020204" pitchFamily="34" charset="0"/>
              </a:rPr>
              <a:t>. </a:t>
            </a:r>
            <a:endParaRPr lang="pt-PT" sz="2000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3646140" y="4637374"/>
                <a:ext cx="2318134" cy="5260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pt-PT" sz="2000" b="1" i="0" smtClean="0">
                          <a:latin typeface="Cambria Math" panose="02040503050406030204" pitchFamily="18" charset="0"/>
                        </a:rPr>
                        <m:t> × </m:t>
                      </m:r>
                      <m:f>
                        <m:fPr>
                          <m:ctrlP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0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  <m:r>
                        <a:rPr lang="pt-PT" sz="2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  <m:r>
                        <a:rPr lang="pt-PT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 </m:t>
                      </m:r>
                      <m:f>
                        <m:fPr>
                          <m:ctrlP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pt-PT" sz="2000" b="1" dirty="0"/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140" y="4637374"/>
                <a:ext cx="2318134" cy="526041"/>
              </a:xfrm>
              <a:prstGeom prst="rect">
                <a:avLst/>
              </a:prstGeom>
              <a:blipFill rotWithShape="0">
                <a:blip r:embed="rId3"/>
                <a:stretch>
                  <a:fillRect t="-2326" b="-348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Nota de aviso rectangular 6"/>
          <p:cNvSpPr/>
          <p:nvPr/>
        </p:nvSpPr>
        <p:spPr>
          <a:xfrm>
            <a:off x="5014292" y="5960095"/>
            <a:ext cx="6048672" cy="709265"/>
          </a:xfrm>
          <a:prstGeom prst="wedgeRectCallout">
            <a:avLst>
              <a:gd name="adj1" fmla="val -22849"/>
              <a:gd name="adj2" fmla="val -152261"/>
            </a:avLst>
          </a:prstGeom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PT" b="1" dirty="0" smtClean="0">
                <a:latin typeface="Trebuchet MS" panose="020B0603020202020204" pitchFamily="34" charset="0"/>
              </a:rPr>
              <a:t>Multiplicam-se os numeradores e os denominadores.</a:t>
            </a:r>
          </a:p>
          <a:p>
            <a:pPr algn="just"/>
            <a:r>
              <a:rPr lang="pt-PT" b="1" dirty="0" smtClean="0">
                <a:latin typeface="Trebuchet MS" panose="020B0603020202020204" pitchFamily="34" charset="0"/>
              </a:rPr>
              <a:t>Escreve-se o resultado na forma de fração irredutível.</a:t>
            </a:r>
            <a:endParaRPr lang="pt-PT" b="1" dirty="0">
              <a:latin typeface="Trebuchet MS" panose="020B0603020202020204" pitchFamily="34" charset="0"/>
            </a:endParaRPr>
          </a:p>
        </p:txBody>
      </p:sp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774762"/>
              </p:ext>
            </p:extLst>
          </p:nvPr>
        </p:nvGraphicFramePr>
        <p:xfrm>
          <a:off x="7030868" y="1587208"/>
          <a:ext cx="3168000" cy="1742400"/>
        </p:xfrm>
        <a:graphic>
          <a:graphicData uri="http://schemas.openxmlformats.org/drawingml/2006/table">
            <a:tbl>
              <a:tblPr firstRow="1" bandRow="1">
                <a:solidFill>
                  <a:srgbClr val="CC6600"/>
                </a:solidFill>
              </a:tblPr>
              <a:tblGrid>
                <a:gridCol w="633600"/>
                <a:gridCol w="633600"/>
                <a:gridCol w="633600"/>
                <a:gridCol w="633600"/>
                <a:gridCol w="633600"/>
              </a:tblGrid>
              <a:tr h="435600"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35600">
                <a:tc>
                  <a:txBody>
                    <a:bodyPr/>
                    <a:lstStyle/>
                    <a:p>
                      <a:pPr algn="ctr"/>
                      <a:endParaRPr lang="pt-PT" sz="1200" dirty="0">
                        <a:solidFill>
                          <a:srgbClr val="080808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35600"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solidFill>
                          <a:srgbClr val="080808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i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435600">
                <a:tc>
                  <a:txBody>
                    <a:bodyPr/>
                    <a:lstStyle/>
                    <a:p>
                      <a:pPr algn="ctr"/>
                      <a:endParaRPr lang="pt-PT" sz="1200" dirty="0">
                        <a:solidFill>
                          <a:srgbClr val="080808"/>
                        </a:solidFill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sz="1200" b="1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t-PT" dirty="0">
                        <a:latin typeface="Trebuchet MS" panose="020B0603020202020204" pitchFamily="34" charset="0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Nota de aviso rectangular 10"/>
          <p:cNvSpPr/>
          <p:nvPr/>
        </p:nvSpPr>
        <p:spPr>
          <a:xfrm>
            <a:off x="1485900" y="6040869"/>
            <a:ext cx="2592288" cy="556483"/>
          </a:xfrm>
          <a:prstGeom prst="wedgeRectCallout">
            <a:avLst>
              <a:gd name="adj1" fmla="val 84260"/>
              <a:gd name="adj2" fmla="val -203681"/>
            </a:avLst>
          </a:prstGeom>
          <a:solidFill>
            <a:srgbClr val="92D050"/>
          </a:solidFill>
          <a:ln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b="1" dirty="0" smtClean="0">
                <a:solidFill>
                  <a:srgbClr val="080808"/>
                </a:solidFill>
                <a:latin typeface="Trebuchet MS" panose="020B0603020202020204" pitchFamily="34" charset="0"/>
              </a:rPr>
              <a:t>Escrevemos o n.º natural com o denominador 1</a:t>
            </a:r>
            <a:endParaRPr lang="pt-PT" sz="1600" b="1" dirty="0">
              <a:solidFill>
                <a:srgbClr val="080808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Tabela 2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7470601"/>
                  </p:ext>
                </p:extLst>
              </p:nvPr>
            </p:nvGraphicFramePr>
            <p:xfrm>
              <a:off x="7030516" y="2033464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Tabela 2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7470601"/>
                  </p:ext>
                </p:extLst>
              </p:nvPr>
            </p:nvGraphicFramePr>
            <p:xfrm>
              <a:off x="7030516" y="2033464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4"/>
                          <a:stretch>
                            <a:fillRect l="-1905" t="-2778" r="-1905" b="-202778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4"/>
                          <a:stretch>
                            <a:fillRect l="-1905" t="-104225" r="-1905" b="-105634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4"/>
                          <a:stretch>
                            <a:fillRect l="-1905" t="-201389" r="-1905" b="-41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aixaDeTexto 23"/>
              <p:cNvSpPr txBox="1"/>
              <p:nvPr/>
            </p:nvSpPr>
            <p:spPr>
              <a:xfrm>
                <a:off x="7111467" y="3428600"/>
                <a:ext cx="647613" cy="468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24" name="CaixaDeTexto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1467" y="3428600"/>
                <a:ext cx="647613" cy="468333"/>
              </a:xfrm>
              <a:prstGeom prst="rect">
                <a:avLst/>
              </a:prstGeom>
              <a:blipFill rotWithShape="0">
                <a:blip r:embed="rId5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9" name="Tabela 3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881959"/>
                  </p:ext>
                </p:extLst>
              </p:nvPr>
            </p:nvGraphicFramePr>
            <p:xfrm>
              <a:off x="7668000" y="2021359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9" name="Tabela 3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881959"/>
                  </p:ext>
                </p:extLst>
              </p:nvPr>
            </p:nvGraphicFramePr>
            <p:xfrm>
              <a:off x="7668000" y="2021359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6"/>
                          <a:stretch>
                            <a:fillRect l="-1905" t="-2778" r="-1905" b="-202778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6"/>
                          <a:stretch>
                            <a:fillRect l="-1905" t="-104225" r="-1905" b="-105634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6"/>
                          <a:stretch>
                            <a:fillRect l="-1905" t="-201389" r="-1905" b="-41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Tabela 3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9280"/>
                  </p:ext>
                </p:extLst>
              </p:nvPr>
            </p:nvGraphicFramePr>
            <p:xfrm>
              <a:off x="8280000" y="2022495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Tabela 3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8629280"/>
                  </p:ext>
                </p:extLst>
              </p:nvPr>
            </p:nvGraphicFramePr>
            <p:xfrm>
              <a:off x="8280000" y="2022495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7"/>
                          <a:stretch>
                            <a:fillRect l="-1905" t="-2778" r="-1905" b="-202778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7"/>
                          <a:stretch>
                            <a:fillRect l="-1905" t="-104225" r="-1905" b="-105634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7"/>
                          <a:stretch>
                            <a:fillRect l="-1905" t="-201389" r="-1905" b="-41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Tabela 4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739669"/>
                  </p:ext>
                </p:extLst>
              </p:nvPr>
            </p:nvGraphicFramePr>
            <p:xfrm>
              <a:off x="8928000" y="2016000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Tabela 4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739669"/>
                  </p:ext>
                </p:extLst>
              </p:nvPr>
            </p:nvGraphicFramePr>
            <p:xfrm>
              <a:off x="8928000" y="2016000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8"/>
                          <a:stretch>
                            <a:fillRect l="-1905" t="-2778" r="-1905" b="-202778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8"/>
                          <a:stretch>
                            <a:fillRect l="-1905" t="-104225" r="-1905" b="-105634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8"/>
                          <a:stretch>
                            <a:fillRect l="-1905" t="-201389" r="-1905" b="-41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Tabela 4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9081754"/>
                  </p:ext>
                </p:extLst>
              </p:nvPr>
            </p:nvGraphicFramePr>
            <p:xfrm>
              <a:off x="9540000" y="2016000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  <a:tr h="4320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pt-PT" sz="12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pt-PT" sz="1200" b="1" dirty="0">
                            <a:latin typeface="Trebuchet MS" panose="020B0603020202020204" pitchFamily="34" charset="0"/>
                          </a:endParaRPr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solidFill>
                          <a:schemeClr val="accent4">
                            <a:lumMod val="5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Tabela 4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9081754"/>
                  </p:ext>
                </p:extLst>
              </p:nvPr>
            </p:nvGraphicFramePr>
            <p:xfrm>
              <a:off x="9540000" y="2016000"/>
              <a:ext cx="633600" cy="1304925"/>
            </p:xfrm>
            <a:graphic>
              <a:graphicData uri="http://schemas.openxmlformats.org/drawingml/2006/table">
                <a:tbl>
                  <a:tblPr firstRow="1" bandRow="1">
                    <a:solidFill>
                      <a:srgbClr val="CC6600"/>
                    </a:solidFill>
                  </a:tblPr>
                  <a:tblGrid>
                    <a:gridCol w="633600"/>
                  </a:tblGrid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9"/>
                          <a:stretch>
                            <a:fillRect l="-1905" t="-2778" r="-1905" b="-202778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9"/>
                          <a:stretch>
                            <a:fillRect l="-1905" t="-104225" r="-1905" b="-105634"/>
                          </a:stretch>
                        </a:blipFill>
                      </a:tcPr>
                    </a:tc>
                  </a:tr>
                  <a:tr h="434975">
                    <a:tc>
                      <a:txBody>
                        <a:bodyPr/>
                        <a:lstStyle/>
                        <a:p>
                          <a:endParaRPr lang="pt-PT"/>
                        </a:p>
                      </a:txBody>
                      <a:tcPr anchor="ctr">
                        <a:cell3D prstMaterial="dkEdge">
                          <a:bevel/>
                          <a:lightRig rig="flood" dir="t"/>
                        </a:cell3D>
                        <a:blipFill rotWithShape="0">
                          <a:blip r:embed="rId9"/>
                          <a:stretch>
                            <a:fillRect l="-1905" t="-201389" r="-1905" b="-41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CaixaDeTexto 43"/>
              <p:cNvSpPr txBox="1"/>
              <p:nvPr/>
            </p:nvSpPr>
            <p:spPr>
              <a:xfrm>
                <a:off x="7823063" y="3428600"/>
                <a:ext cx="647613" cy="468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4" name="CaixaDeTexto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3063" y="3428600"/>
                <a:ext cx="647613" cy="468333"/>
              </a:xfrm>
              <a:prstGeom prst="rect">
                <a:avLst/>
              </a:prstGeom>
              <a:blipFill rotWithShape="0">
                <a:blip r:embed="rId10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aixaDeTexto 44"/>
              <p:cNvSpPr txBox="1"/>
              <p:nvPr/>
            </p:nvSpPr>
            <p:spPr>
              <a:xfrm>
                <a:off x="8471135" y="3428600"/>
                <a:ext cx="647613" cy="468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5" name="CaixaDeTexto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1135" y="3428600"/>
                <a:ext cx="647613" cy="468333"/>
              </a:xfrm>
              <a:prstGeom prst="rect">
                <a:avLst/>
              </a:prstGeom>
              <a:blipFill rotWithShape="0">
                <a:blip r:embed="rId11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aixaDeTexto 45"/>
              <p:cNvSpPr txBox="1"/>
              <p:nvPr/>
            </p:nvSpPr>
            <p:spPr>
              <a:xfrm>
                <a:off x="9118748" y="3428600"/>
                <a:ext cx="647613" cy="468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6" name="CaixaDeTexto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8748" y="3428600"/>
                <a:ext cx="647613" cy="468333"/>
              </a:xfrm>
              <a:prstGeom prst="rect">
                <a:avLst/>
              </a:prstGeom>
              <a:blipFill rotWithShape="0">
                <a:blip r:embed="rId12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CaixaDeTexto 46"/>
              <p:cNvSpPr txBox="1"/>
              <p:nvPr/>
            </p:nvSpPr>
            <p:spPr>
              <a:xfrm>
                <a:off x="9766820" y="3428600"/>
                <a:ext cx="423193" cy="468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den>
                      </m:f>
                      <m:r>
                        <a:rPr lang="pt-PT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47" name="CaixaDeTexto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6820" y="3428600"/>
                <a:ext cx="423193" cy="468333"/>
              </a:xfrm>
              <a:prstGeom prst="rect">
                <a:avLst/>
              </a:prstGeom>
              <a:blipFill rotWithShape="0">
                <a:blip r:embed="rId13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aixaDeTexto 47"/>
              <p:cNvSpPr txBox="1"/>
              <p:nvPr/>
            </p:nvSpPr>
            <p:spPr>
              <a:xfrm>
                <a:off x="10342884" y="3423534"/>
                <a:ext cx="628377" cy="473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b="1" i="1" smtClean="0"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pt-PT" b="1" i="1" smtClean="0">
                              <a:latin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pt-PT" b="1" dirty="0"/>
              </a:p>
            </p:txBody>
          </p:sp>
        </mc:Choice>
        <mc:Fallback xmlns="">
          <p:sp>
            <p:nvSpPr>
              <p:cNvPr id="48" name="CaixaDeTexto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2884" y="3423534"/>
                <a:ext cx="628377" cy="473399"/>
              </a:xfrm>
              <a:prstGeom prst="rect">
                <a:avLst/>
              </a:prstGeom>
              <a:blipFill rotWithShape="0">
                <a:blip r:embed="rId14"/>
                <a:stretch>
                  <a:fillRect t="-2597" b="-2597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6008850" y="4637374"/>
                <a:ext cx="2533834" cy="8078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pt-PT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P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pt-P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×20</m:t>
                          </m:r>
                        </m:den>
                      </m:f>
                      <m:r>
                        <a:rPr lang="pt-PT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num>
                        <m:den>
                          <m:eqArr>
                            <m:eqArrPr>
                              <m:ctrlPr>
                                <a:rPr lang="pt-P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20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÷5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t-PT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pt-PT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pt-PT" sz="2000" dirty="0"/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850" y="4637374"/>
                <a:ext cx="2533834" cy="807850"/>
              </a:xfrm>
              <a:prstGeom prst="rect">
                <a:avLst/>
              </a:prstGeom>
              <a:blipFill rotWithShape="0">
                <a:blip r:embed="rId15"/>
                <a:stretch>
                  <a:fillRect t="-4545" b="-227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19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5" grpId="0"/>
      <p:bldP spid="2" grpId="0"/>
      <p:bldP spid="6" grpId="0"/>
      <p:bldP spid="7" grpId="0" animBg="1"/>
      <p:bldP spid="11" grpId="0" animBg="1"/>
      <p:bldP spid="24" grpId="0"/>
      <p:bldP spid="44" grpId="0"/>
      <p:bldP spid="45" grpId="0"/>
      <p:bldP spid="46" grpId="0"/>
      <p:bldP spid="47" grpId="0"/>
      <p:bldP spid="48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333736" y="755412"/>
            <a:ext cx="8073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>
                <a:solidFill>
                  <a:srgbClr val="006600"/>
                </a:solidFill>
                <a:latin typeface="Trebuchet MS" panose="020B0603020202020204" pitchFamily="34" charset="0"/>
              </a:rPr>
              <a:t>Produto </a:t>
            </a:r>
            <a:r>
              <a:rPr lang="pt-PT" sz="2000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de dois número racionais representados </a:t>
            </a:r>
            <a:r>
              <a:rPr lang="pt-PT" sz="2000" b="1" dirty="0">
                <a:solidFill>
                  <a:srgbClr val="006600"/>
                </a:solidFill>
                <a:latin typeface="Trebuchet MS" panose="020B0603020202020204" pitchFamily="34" charset="0"/>
              </a:rPr>
              <a:t>por </a:t>
            </a:r>
            <a:r>
              <a:rPr lang="pt-PT" sz="2000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frações.</a:t>
            </a:r>
            <a:endParaRPr lang="pt-PT" sz="2000" b="1" dirty="0">
              <a:solidFill>
                <a:srgbClr val="006600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08212" y="1326064"/>
            <a:ext cx="7772400" cy="761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pt-PT" sz="2200" b="1" dirty="0" smtClean="0">
                <a:latin typeface="Trebuchet MS" panose="020B0603020202020204" pitchFamily="34" charset="0"/>
              </a:rPr>
              <a:t>Se tiveres </a:t>
            </a:r>
            <a:r>
              <a:rPr lang="en-US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metade (um meio) de um quarto </a:t>
            </a:r>
            <a:r>
              <a:rPr lang="en-US" altLang="pt-PT" sz="2200" b="1" dirty="0" smtClean="0">
                <a:latin typeface="Trebuchet MS" panose="020B0603020202020204" pitchFamily="34" charset="0"/>
              </a:rPr>
              <a:t>de uma folha de papel, quanto é que tens comparando com a unidade?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4078188" y="2136304"/>
                <a:ext cx="1117294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pt-PT" sz="24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400" b="1" i="0" smtClean="0">
                          <a:latin typeface="Cambria Math" panose="02040503050406030204" pitchFamily="18" charset="0"/>
                        </a:rPr>
                        <m:t>𝐝𝐞</m:t>
                      </m:r>
                      <m:r>
                        <a:rPr lang="pt-PT" sz="2400" b="1" i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8188" y="2136304"/>
                <a:ext cx="1117294" cy="622350"/>
              </a:xfrm>
              <a:prstGeom prst="rect">
                <a:avLst/>
              </a:prstGeom>
              <a:blipFill rotWithShape="0">
                <a:blip r:embed="rId2"/>
                <a:stretch>
                  <a:fillRect t="-1942" b="-97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544276"/>
              </p:ext>
            </p:extLst>
          </p:nvPr>
        </p:nvGraphicFramePr>
        <p:xfrm>
          <a:off x="1630076" y="3212976"/>
          <a:ext cx="1440000" cy="2160000"/>
        </p:xfrm>
        <a:graphic>
          <a:graphicData uri="http://schemas.openxmlformats.org/drawingml/2006/table">
            <a:tbl>
              <a:tblPr/>
              <a:tblGrid>
                <a:gridCol w="720000"/>
                <a:gridCol w="720000"/>
              </a:tblGrid>
              <a:tr h="216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6806"/>
              </p:ext>
            </p:extLst>
          </p:nvPr>
        </p:nvGraphicFramePr>
        <p:xfrm>
          <a:off x="4150356" y="3212976"/>
          <a:ext cx="1440000" cy="2159999"/>
        </p:xfrm>
        <a:graphic>
          <a:graphicData uri="http://schemas.openxmlformats.org/drawingml/2006/table">
            <a:tbl>
              <a:tblPr/>
              <a:tblGrid>
                <a:gridCol w="1440000"/>
              </a:tblGrid>
              <a:tr h="52343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rgbClr val="0070C0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4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65025"/>
              </p:ext>
            </p:extLst>
          </p:nvPr>
        </p:nvGraphicFramePr>
        <p:xfrm>
          <a:off x="7822604" y="3218516"/>
          <a:ext cx="1440000" cy="2154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440000"/>
              </a:tblGrid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455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wdUpDiag">
                      <a:fgClr>
                        <a:srgbClr val="0070C0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3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864224"/>
              </p:ext>
            </p:extLst>
          </p:nvPr>
        </p:nvGraphicFramePr>
        <p:xfrm>
          <a:off x="7822764" y="3212976"/>
          <a:ext cx="1440000" cy="2160000"/>
        </p:xfrm>
        <a:graphic>
          <a:graphicData uri="http://schemas.openxmlformats.org/drawingml/2006/table">
            <a:tbl>
              <a:tblPr/>
              <a:tblGrid>
                <a:gridCol w="720000"/>
                <a:gridCol w="720000"/>
              </a:tblGrid>
              <a:tr h="21600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 marL="45720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 marL="914400" algn="l" defTabSz="914400" rtl="0" eaLnBrk="1" latinLnBrk="0" hangingPunct="1">
                        <a:spcBef>
                          <a:spcPct val="20000"/>
                        </a:spcBef>
                        <a:defRPr sz="20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 marL="13716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 marL="1828800" algn="l" defTabSz="914400" rtl="0" eaLnBrk="1" latinLnBrk="0" hangingPunct="1">
                        <a:spcBef>
                          <a:spcPct val="20000"/>
                        </a:spcBef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marL="22860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marL="27432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marL="32004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marL="3657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80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5520377" y="2204864"/>
            <a:ext cx="1148071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800" dirty="0">
                <a:latin typeface="Trebuchet MS" panose="020B0603020202020204" pitchFamily="34" charset="0"/>
              </a:rPr>
              <a:t>i</a:t>
            </a:r>
            <a:r>
              <a:rPr lang="pt-PT" sz="2800" dirty="0" smtClean="0">
                <a:latin typeface="Trebuchet MS" panose="020B0603020202020204" pitchFamily="34" charset="0"/>
              </a:rPr>
              <a:t>sto</a:t>
            </a:r>
            <a:r>
              <a:rPr lang="pt-PT" sz="2800" dirty="0" smtClean="0"/>
              <a:t> é</a:t>
            </a:r>
            <a:endParaRPr lang="pt-P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6879334" y="2136304"/>
                <a:ext cx="1015278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pt-PT" sz="24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4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9334" y="2136304"/>
                <a:ext cx="1015278" cy="622350"/>
              </a:xfrm>
              <a:prstGeom prst="rect">
                <a:avLst/>
              </a:prstGeom>
              <a:blipFill rotWithShape="0">
                <a:blip r:embed="rId3"/>
                <a:stretch>
                  <a:fillRect t="-1942" b="-97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/>
              <p:cNvSpPr txBox="1"/>
              <p:nvPr/>
            </p:nvSpPr>
            <p:spPr>
              <a:xfrm>
                <a:off x="3257577" y="3861048"/>
                <a:ext cx="748603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pt-PT" sz="4800" b="1" dirty="0"/>
              </a:p>
            </p:txBody>
          </p:sp>
        </mc:Choice>
        <mc:Fallback xmlns=""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7577" y="3861048"/>
                <a:ext cx="748603" cy="66479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6281913" y="3861048"/>
                <a:ext cx="769441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4800" b="1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913" y="3861048"/>
                <a:ext cx="769441" cy="66479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ixaDeTexto 19"/>
              <p:cNvSpPr txBox="1"/>
              <p:nvPr/>
            </p:nvSpPr>
            <p:spPr>
              <a:xfrm>
                <a:off x="2226183" y="5661248"/>
                <a:ext cx="339837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0" name="CaixaDeTexto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6183" y="5661248"/>
                <a:ext cx="339837" cy="622350"/>
              </a:xfrm>
              <a:prstGeom prst="rect">
                <a:avLst/>
              </a:prstGeom>
              <a:blipFill rotWithShape="0">
                <a:blip r:embed="rId6"/>
                <a:stretch>
                  <a:fillRect t="-2941" b="-98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ixaDeTexto 20"/>
              <p:cNvSpPr txBox="1"/>
              <p:nvPr/>
            </p:nvSpPr>
            <p:spPr>
              <a:xfrm>
                <a:off x="4746463" y="5661248"/>
                <a:ext cx="339837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1" name="CaixaDeTex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6463" y="5661248"/>
                <a:ext cx="339837" cy="622350"/>
              </a:xfrm>
              <a:prstGeom prst="rect">
                <a:avLst/>
              </a:prstGeom>
              <a:blipFill rotWithShape="0">
                <a:blip r:embed="rId7"/>
                <a:stretch>
                  <a:fillRect t="-2941" b="-98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aixaDeTexto 21"/>
              <p:cNvSpPr txBox="1"/>
              <p:nvPr/>
            </p:nvSpPr>
            <p:spPr>
              <a:xfrm>
                <a:off x="3257577" y="5644523"/>
                <a:ext cx="748603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pt-PT" sz="4800" b="1" dirty="0"/>
              </a:p>
            </p:txBody>
          </p:sp>
        </mc:Choice>
        <mc:Fallback xmlns="">
          <p:sp>
            <p:nvSpPr>
              <p:cNvPr id="22" name="CaixaDeTexto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7577" y="5644523"/>
                <a:ext cx="748603" cy="664797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ixaDeTexto 22"/>
              <p:cNvSpPr txBox="1"/>
              <p:nvPr/>
            </p:nvSpPr>
            <p:spPr>
              <a:xfrm>
                <a:off x="6310436" y="5572515"/>
                <a:ext cx="769441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4800" b="1" dirty="0"/>
              </a:p>
            </p:txBody>
          </p:sp>
        </mc:Choice>
        <mc:Fallback xmlns="">
          <p:sp>
            <p:nvSpPr>
              <p:cNvPr id="23" name="CaixaDeTexto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436" y="5572515"/>
                <a:ext cx="769441" cy="66479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aixaDeTexto 23"/>
              <p:cNvSpPr txBox="1"/>
              <p:nvPr/>
            </p:nvSpPr>
            <p:spPr>
              <a:xfrm>
                <a:off x="8793466" y="4869160"/>
                <a:ext cx="238847" cy="4423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1700" b="1" i="1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1700" b="1" i="0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1700" b="1" i="0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pt-PT" sz="1700" b="1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24" name="CaixaDeTexto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3466" y="4869160"/>
                <a:ext cx="238847" cy="442365"/>
              </a:xfrm>
              <a:prstGeom prst="rect">
                <a:avLst/>
              </a:prstGeom>
              <a:blipFill rotWithShape="0">
                <a:blip r:embed="rId10"/>
                <a:stretch>
                  <a:fillRect l="-7500" t="-9722" r="-7500" b="-1805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ixaDeTexto 24"/>
              <p:cNvSpPr txBox="1"/>
              <p:nvPr/>
            </p:nvSpPr>
            <p:spPr>
              <a:xfrm>
                <a:off x="7030516" y="5661248"/>
                <a:ext cx="3024866" cy="62241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×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×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×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5" name="CaixaDeTexto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0516" y="5661248"/>
                <a:ext cx="3024866" cy="622414"/>
              </a:xfrm>
              <a:prstGeom prst="rect">
                <a:avLst/>
              </a:prstGeom>
              <a:blipFill rotWithShape="0">
                <a:blip r:embed="rId11"/>
                <a:stretch>
                  <a:fillRect t="-2941" b="-196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178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dvAuto="500"/>
      <p:bldP spid="2" grpId="0"/>
      <p:bldP spid="3" grpId="0"/>
      <p:bldP spid="8" grpId="0"/>
      <p:bldP spid="15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638028" y="1052736"/>
            <a:ext cx="7772400" cy="698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pt-PT" sz="2200" b="1" dirty="0" smtClean="0">
                <a:latin typeface="Trebuchet MS" panose="020B0603020202020204" pitchFamily="34" charset="0"/>
              </a:rPr>
              <a:t>Quanto é, </a:t>
            </a:r>
            <a:r>
              <a:rPr lang="pt-PT" altLang="pt-PT" sz="2200" b="1" dirty="0" smtClean="0">
                <a:latin typeface="Trebuchet MS" panose="020B0603020202020204" pitchFamily="34" charset="0"/>
              </a:rPr>
              <a:t>comparado</a:t>
            </a:r>
            <a:r>
              <a:rPr lang="en-US" altLang="pt-PT" sz="2200" b="1" dirty="0" smtClean="0">
                <a:latin typeface="Trebuchet MS" panose="020B0603020202020204" pitchFamily="34" charset="0"/>
              </a:rPr>
              <a:t> com a unidade, </a:t>
            </a:r>
            <a:r>
              <a:rPr lang="pt-PT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três</a:t>
            </a:r>
            <a:r>
              <a:rPr lang="en-US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</a:t>
            </a:r>
            <a:r>
              <a:rPr lang="pt-PT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quintos</a:t>
            </a:r>
            <a:r>
              <a:rPr lang="en-US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de </a:t>
            </a:r>
            <a:r>
              <a:rPr lang="pt-PT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três</a:t>
            </a:r>
            <a:r>
              <a:rPr lang="en-US" altLang="pt-PT" sz="2200" b="1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quartos</a:t>
            </a:r>
            <a:r>
              <a:rPr lang="en-US" altLang="pt-PT" sz="2200" b="1" dirty="0" smtClean="0">
                <a:latin typeface="Trebuchet MS" panose="020B0603020202020204" pitchFamily="34" charset="0"/>
              </a:rPr>
              <a:t>?</a:t>
            </a:r>
            <a:endParaRPr lang="en-US" altLang="pt-PT" sz="2200" b="1" dirty="0">
              <a:latin typeface="Trebuchet MS" panose="020B0603020202020204" pitchFamily="34" charset="0"/>
            </a:endParaRPr>
          </a:p>
        </p:txBody>
      </p:sp>
      <p:graphicFrame>
        <p:nvGraphicFramePr>
          <p:cNvPr id="13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040489"/>
              </p:ext>
            </p:extLst>
          </p:nvPr>
        </p:nvGraphicFramePr>
        <p:xfrm>
          <a:off x="1773932" y="2421128"/>
          <a:ext cx="2159998" cy="2160000"/>
        </p:xfrm>
        <a:graphic>
          <a:graphicData uri="http://schemas.openxmlformats.org/drawingml/2006/table">
            <a:tbl>
              <a:tblPr/>
              <a:tblGrid>
                <a:gridCol w="431379"/>
                <a:gridCol w="432931"/>
                <a:gridCol w="431379"/>
                <a:gridCol w="432930"/>
                <a:gridCol w="431379"/>
              </a:tblGrid>
              <a:tr h="2160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996631"/>
              </p:ext>
            </p:extLst>
          </p:nvPr>
        </p:nvGraphicFramePr>
        <p:xfrm>
          <a:off x="5014412" y="2421128"/>
          <a:ext cx="2160000" cy="2160000"/>
        </p:xfrm>
        <a:graphic>
          <a:graphicData uri="http://schemas.openxmlformats.org/drawingml/2006/table">
            <a:tbl>
              <a:tblPr/>
              <a:tblGrid>
                <a:gridCol w="2160000"/>
              </a:tblGrid>
              <a:tr h="53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521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  <a:tr h="5537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  <a:tr h="5194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aixaDeTexto 1"/>
              <p:cNvSpPr txBox="1"/>
              <p:nvPr/>
            </p:nvSpPr>
            <p:spPr>
              <a:xfrm>
                <a:off x="4121673" y="3124243"/>
                <a:ext cx="748603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pt-PT" sz="4800" dirty="0"/>
              </a:p>
            </p:txBody>
          </p:sp>
        </mc:Choice>
        <mc:Fallback xmlns="">
          <p:sp>
            <p:nvSpPr>
              <p:cNvPr id="2" name="CaixaDe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673" y="3124243"/>
                <a:ext cx="748603" cy="66479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ixaDeTexto 14"/>
              <p:cNvSpPr txBox="1"/>
              <p:nvPr/>
            </p:nvSpPr>
            <p:spPr>
              <a:xfrm>
                <a:off x="4121673" y="4852435"/>
                <a:ext cx="748603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pt-PT" sz="4800" dirty="0"/>
              </a:p>
            </p:txBody>
          </p:sp>
        </mc:Choice>
        <mc:Fallback xmlns="">
          <p:sp>
            <p:nvSpPr>
              <p:cNvPr id="15" name="CaixaDeTexto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1673" y="4852435"/>
                <a:ext cx="748603" cy="66479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aixaDeTexto 15"/>
              <p:cNvSpPr txBox="1"/>
              <p:nvPr/>
            </p:nvSpPr>
            <p:spPr>
              <a:xfrm>
                <a:off x="7246540" y="3124243"/>
                <a:ext cx="769441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4800" dirty="0"/>
              </a:p>
            </p:txBody>
          </p:sp>
        </mc:Choice>
        <mc:Fallback xmlns="">
          <p:sp>
            <p:nvSpPr>
              <p:cNvPr id="16" name="CaixaDeTexto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6540" y="3124243"/>
                <a:ext cx="769441" cy="66479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aixaDeTexto 16"/>
              <p:cNvSpPr txBox="1"/>
              <p:nvPr/>
            </p:nvSpPr>
            <p:spPr>
              <a:xfrm>
                <a:off x="7318548" y="4852435"/>
                <a:ext cx="769441" cy="6647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48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pt-PT" sz="4800" dirty="0"/>
              </a:p>
            </p:txBody>
          </p:sp>
        </mc:Choice>
        <mc:Fallback xmlns="">
          <p:sp>
            <p:nvSpPr>
              <p:cNvPr id="17" name="CaixaDeTexto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8548" y="4852435"/>
                <a:ext cx="769441" cy="66479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tângulo 17"/>
          <p:cNvSpPr/>
          <p:nvPr/>
        </p:nvSpPr>
        <p:spPr>
          <a:xfrm>
            <a:off x="1311167" y="620688"/>
            <a:ext cx="8167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0000" indent="-54000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"/>
            </a:pPr>
            <a:r>
              <a:rPr lang="pt-PT" sz="2000" b="1" dirty="0">
                <a:solidFill>
                  <a:srgbClr val="006600"/>
                </a:solidFill>
                <a:latin typeface="Trebuchet MS" panose="020B0603020202020204" pitchFamily="34" charset="0"/>
              </a:rPr>
              <a:t>Produto de dois número racionais representados por </a:t>
            </a:r>
            <a:r>
              <a:rPr lang="pt-PT" sz="2000" b="1" dirty="0" smtClean="0">
                <a:solidFill>
                  <a:srgbClr val="006600"/>
                </a:solidFill>
                <a:latin typeface="Trebuchet MS" panose="020B0603020202020204" pitchFamily="34" charset="0"/>
              </a:rPr>
              <a:t>frações.</a:t>
            </a:r>
            <a:endParaRPr lang="pt-PT" sz="2000" b="1" dirty="0">
              <a:solidFill>
                <a:srgbClr val="006600"/>
              </a:solidFill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ixaDeTexto 18"/>
              <p:cNvSpPr txBox="1"/>
              <p:nvPr/>
            </p:nvSpPr>
            <p:spPr>
              <a:xfrm>
                <a:off x="2494012" y="4852435"/>
                <a:ext cx="339837" cy="6244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19" name="CaixaDe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4012" y="4852435"/>
                <a:ext cx="339837" cy="624466"/>
              </a:xfrm>
              <a:prstGeom prst="rect">
                <a:avLst/>
              </a:prstGeom>
              <a:blipFill rotWithShape="0">
                <a:blip r:embed="rId6"/>
                <a:stretch>
                  <a:fillRect t="-1961" b="-196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ixaDeTexto 19"/>
              <p:cNvSpPr txBox="1"/>
              <p:nvPr/>
            </p:nvSpPr>
            <p:spPr>
              <a:xfrm>
                <a:off x="5950396" y="4869160"/>
                <a:ext cx="339837" cy="6223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0" name="CaixaDeTexto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0396" y="4869160"/>
                <a:ext cx="339837" cy="622350"/>
              </a:xfrm>
              <a:prstGeom prst="rect">
                <a:avLst/>
              </a:prstGeom>
              <a:blipFill rotWithShape="0">
                <a:blip r:embed="rId7"/>
                <a:stretch>
                  <a:fillRect t="-1961" b="-980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2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808531"/>
              </p:ext>
            </p:extLst>
          </p:nvPr>
        </p:nvGraphicFramePr>
        <p:xfrm>
          <a:off x="8614934" y="2420888"/>
          <a:ext cx="2159998" cy="2160000"/>
        </p:xfrm>
        <a:graphic>
          <a:graphicData uri="http://schemas.openxmlformats.org/drawingml/2006/table">
            <a:tbl>
              <a:tblPr/>
              <a:tblGrid>
                <a:gridCol w="431379"/>
                <a:gridCol w="432931"/>
                <a:gridCol w="431379"/>
                <a:gridCol w="432930"/>
                <a:gridCol w="431379"/>
              </a:tblGrid>
              <a:tr h="2160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538199"/>
              </p:ext>
            </p:extLst>
          </p:nvPr>
        </p:nvGraphicFramePr>
        <p:xfrm>
          <a:off x="8614932" y="2420888"/>
          <a:ext cx="2160000" cy="2160000"/>
        </p:xfrm>
        <a:graphic>
          <a:graphicData uri="http://schemas.openxmlformats.org/drawingml/2006/table">
            <a:tbl>
              <a:tblPr/>
              <a:tblGrid>
                <a:gridCol w="2160000"/>
              </a:tblGrid>
              <a:tr h="53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</a:tr>
              <a:tr h="5521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  <a:tr h="55373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  <a:tr h="5194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altLang="pt-PT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8080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6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6" name="Fluxograma: processo alternativo 25"/>
          <p:cNvSpPr/>
          <p:nvPr/>
        </p:nvSpPr>
        <p:spPr>
          <a:xfrm>
            <a:off x="9334772" y="2852936"/>
            <a:ext cx="1548000" cy="1836000"/>
          </a:xfrm>
          <a:prstGeom prst="flowChartAlternateProcess">
            <a:avLst/>
          </a:prstGeom>
          <a:noFill/>
          <a:ln w="38100">
            <a:solidFill>
              <a:srgbClr val="00006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32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aixaDeTexto 26"/>
              <p:cNvSpPr txBox="1"/>
              <p:nvPr/>
            </p:nvSpPr>
            <p:spPr>
              <a:xfrm>
                <a:off x="9673557" y="3268641"/>
                <a:ext cx="870430" cy="1040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pt-PT" sz="40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pt-PT" sz="4000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7" name="CaixaDeTexto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3557" y="3268641"/>
                <a:ext cx="870430" cy="1040798"/>
              </a:xfrm>
              <a:prstGeom prst="rect">
                <a:avLst/>
              </a:prstGeom>
              <a:blipFill rotWithShape="0">
                <a:blip r:embed="rId8"/>
                <a:stretch>
                  <a:fillRect t="-1170" b="-175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aixaDeTexto 27"/>
              <p:cNvSpPr txBox="1"/>
              <p:nvPr/>
            </p:nvSpPr>
            <p:spPr>
              <a:xfrm>
                <a:off x="8110636" y="4869160"/>
                <a:ext cx="3178755" cy="6244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pt-PT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pt-PT" sz="2400" b="1" dirty="0"/>
              </a:p>
            </p:txBody>
          </p:sp>
        </mc:Choice>
        <mc:Fallback xmlns="">
          <p:sp>
            <p:nvSpPr>
              <p:cNvPr id="28" name="CaixaDeTexto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0636" y="4869160"/>
                <a:ext cx="3178755" cy="624466"/>
              </a:xfrm>
              <a:prstGeom prst="rect">
                <a:avLst/>
              </a:prstGeom>
              <a:blipFill rotWithShape="0">
                <a:blip r:embed="rId9"/>
                <a:stretch>
                  <a:fillRect t="-1961" b="-196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ixaDeTexto 28"/>
              <p:cNvSpPr txBox="1"/>
              <p:nvPr/>
            </p:nvSpPr>
            <p:spPr>
              <a:xfrm>
                <a:off x="1801985" y="1792507"/>
                <a:ext cx="2060179" cy="4925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1400" b="1" dirty="0" smtClean="0">
                    <a:latin typeface="Trebuchet MS" panose="020B0603020202020204" pitchFamily="34" charset="0"/>
                  </a:rPr>
                  <a:t>Desenha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000" b="1" i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pt-PT" sz="2000" b="1" i="0" smtClean="0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pt-PT" sz="1400" b="1" dirty="0" smtClean="0">
                    <a:latin typeface="Trebuchet MS" panose="020B0603020202020204" pitchFamily="34" charset="0"/>
                  </a:rPr>
                  <a:t>  na vertical</a:t>
                </a:r>
                <a:endParaRPr lang="pt-PT" sz="14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29" name="CaixaDeTexto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1985" y="1792507"/>
                <a:ext cx="2060179" cy="492507"/>
              </a:xfrm>
              <a:prstGeom prst="rect">
                <a:avLst/>
              </a:prstGeom>
              <a:blipFill rotWithShape="0">
                <a:blip r:embed="rId10"/>
                <a:stretch>
                  <a:fillRect l="-888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aixaDeTexto 29"/>
              <p:cNvSpPr txBox="1"/>
              <p:nvPr/>
            </p:nvSpPr>
            <p:spPr>
              <a:xfrm>
                <a:off x="4942284" y="1792507"/>
                <a:ext cx="2225289" cy="491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pt-PT" sz="1400" b="1" dirty="0" smtClean="0">
                    <a:latin typeface="Trebuchet MS" panose="020B0603020202020204" pitchFamily="34" charset="0"/>
                  </a:rPr>
                  <a:t>Desenha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sz="2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000" b="1" i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pt-PT" sz="2000" b="1" i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pt-PT" sz="1400" b="1" dirty="0" smtClean="0">
                    <a:latin typeface="Trebuchet MS" panose="020B0603020202020204" pitchFamily="34" charset="0"/>
                  </a:rPr>
                  <a:t> na horizontal</a:t>
                </a:r>
                <a:endParaRPr lang="pt-PT" sz="14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30" name="CaixaDeTexto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284" y="1792507"/>
                <a:ext cx="2225289" cy="491160"/>
              </a:xfrm>
              <a:prstGeom prst="rect">
                <a:avLst/>
              </a:prstGeom>
              <a:blipFill rotWithShape="0">
                <a:blip r:embed="rId11"/>
                <a:stretch>
                  <a:fillRect l="-822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CaixaDeTexto 30"/>
          <p:cNvSpPr txBox="1"/>
          <p:nvPr/>
        </p:nvSpPr>
        <p:spPr>
          <a:xfrm>
            <a:off x="8621651" y="1772816"/>
            <a:ext cx="2117887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400" b="1" dirty="0" smtClean="0">
                <a:latin typeface="Trebuchet MS" panose="020B0603020202020204" pitchFamily="34" charset="0"/>
              </a:rPr>
              <a:t>Sobrepõe os desenhos.</a:t>
            </a:r>
          </a:p>
          <a:p>
            <a:pPr>
              <a:lnSpc>
                <a:spcPct val="90000"/>
              </a:lnSpc>
            </a:pPr>
            <a:r>
              <a:rPr lang="pt-PT" sz="1400" b="1" dirty="0" smtClean="0">
                <a:latin typeface="Trebuchet MS" panose="020B0603020202020204" pitchFamily="34" charset="0"/>
              </a:rPr>
              <a:t>Qual é a parte comum?</a:t>
            </a:r>
            <a:endParaRPr lang="pt-PT" sz="1400" b="1" dirty="0">
              <a:latin typeface="Trebuchet MS" panose="020B0603020202020204" pitchFamily="34" charset="0"/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1325439" y="5949280"/>
            <a:ext cx="10545593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200" b="1" dirty="0" smtClean="0">
                <a:latin typeface="Trebuchet MS" panose="020B0603020202020204" pitchFamily="34" charset="0"/>
              </a:rPr>
              <a:t>Qual é a regra para multiplicar números racionais representados por frações?</a:t>
            </a:r>
            <a:endParaRPr lang="pt-PT" sz="22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44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5" grpId="0"/>
      <p:bldP spid="16" grpId="0"/>
      <p:bldP spid="17" grpId="0"/>
      <p:bldP spid="18" grpId="0"/>
      <p:bldP spid="19" grpId="0"/>
      <p:bldP spid="20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343044" y="620688"/>
            <a:ext cx="10440000" cy="540000"/>
          </a:xfrm>
          <a:prstGeom prst="rect">
            <a:avLst/>
          </a:prstGeom>
          <a:solidFill>
            <a:srgbClr val="FFC000"/>
          </a:solidFill>
          <a:ln w="0">
            <a:solidFill>
              <a:srgbClr val="FFC0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571500" indent="-571500" algn="just">
              <a:buClr>
                <a:srgbClr val="FF0000"/>
              </a:buClr>
              <a:buFont typeface="+mj-lt"/>
              <a:buAutoNum type="romanUcPeriod"/>
            </a:pPr>
            <a:r>
              <a:rPr lang="pt-PT" sz="2800" b="1" dirty="0" smtClean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Multiplicam-se </a:t>
            </a:r>
            <a:r>
              <a:rPr lang="pt-PT" sz="2800" b="1" dirty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os numeradores e os denominadores</a:t>
            </a:r>
            <a:r>
              <a:rPr lang="pt-PT" sz="2800" b="1" dirty="0" smtClean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.</a:t>
            </a:r>
            <a:endParaRPr lang="pt-PT" sz="2800" b="1" dirty="0">
              <a:ln w="0"/>
              <a:solidFill>
                <a:srgbClr val="000066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41884" y="1340768"/>
            <a:ext cx="10440000" cy="540000"/>
          </a:xfrm>
          <a:prstGeom prst="rect">
            <a:avLst/>
          </a:prstGeom>
          <a:solidFill>
            <a:srgbClr val="FFC000"/>
          </a:solidFill>
          <a:ln w="0" cap="flat">
            <a:solidFill>
              <a:srgbClr val="FFC000"/>
            </a:solidFill>
            <a:beve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571500" indent="-571500" algn="just">
              <a:buClr>
                <a:srgbClr val="FF0000"/>
              </a:buClr>
              <a:buFont typeface="+mj-lt"/>
              <a:buAutoNum type="romanUcPeriod" startAt="2"/>
            </a:pPr>
            <a:r>
              <a:rPr lang="pt-PT" sz="2800" b="1" dirty="0" smtClean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Escreve-se </a:t>
            </a:r>
            <a:r>
              <a:rPr lang="pt-PT" sz="2800" b="1" dirty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o resultado na forma de fração </a:t>
            </a:r>
            <a:r>
              <a:rPr lang="pt-PT" sz="2800" b="1" dirty="0" smtClean="0">
                <a:ln w="0"/>
                <a:solidFill>
                  <a:srgbClr val="000066"/>
                </a:solidFill>
                <a:latin typeface="Trebuchet MS" panose="020B0603020202020204" pitchFamily="34" charset="0"/>
              </a:rPr>
              <a:t>irredutível.</a:t>
            </a:r>
            <a:endParaRPr lang="pt-PT" sz="2800" b="1" dirty="0">
              <a:ln w="0"/>
              <a:solidFill>
                <a:srgbClr val="000066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341884" y="2132856"/>
            <a:ext cx="223224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400" b="1" dirty="0" smtClean="0">
                <a:latin typeface="Trebuchet MS" panose="020B0603020202020204" pitchFamily="34" charset="0"/>
              </a:rPr>
              <a:t>Exemplo:</a:t>
            </a:r>
            <a:endParaRPr lang="pt-PT" sz="2400" b="1" dirty="0">
              <a:latin typeface="Trebuchet MS" panose="020B0603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1773932" y="2950471"/>
                <a:ext cx="1862498" cy="8312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PT" sz="3200" b="1" i="0" smtClean="0"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pt-PT" sz="3200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PT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pt-PT" sz="3200" b="1" dirty="0"/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3932" y="2950471"/>
                <a:ext cx="1862498" cy="831253"/>
              </a:xfrm>
              <a:prstGeom prst="rect">
                <a:avLst/>
              </a:prstGeom>
              <a:blipFill rotWithShape="0">
                <a:blip r:embed="rId2"/>
                <a:stretch>
                  <a:fillRect t="-1471" b="-367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3889635" y="2950471"/>
                <a:ext cx="1772729" cy="8312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</m:t>
                          </m:r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×</m:t>
                          </m:r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𝟖</m:t>
                          </m:r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×</m:t>
                          </m:r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PT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pt-PT" sz="3200" b="1" dirty="0"/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9635" y="2950471"/>
                <a:ext cx="1772729" cy="831253"/>
              </a:xfrm>
              <a:prstGeom prst="rect">
                <a:avLst/>
              </a:prstGeom>
              <a:blipFill rotWithShape="0">
                <a:blip r:embed="rId3"/>
                <a:stretch>
                  <a:fillRect t="-1471" b="-3676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/>
              <p:cNvSpPr txBox="1"/>
              <p:nvPr/>
            </p:nvSpPr>
            <p:spPr>
              <a:xfrm>
                <a:off x="5878388" y="2951844"/>
                <a:ext cx="1699953" cy="12837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𝟐𝟖</m:t>
                          </m:r>
                        </m:num>
                        <m:den>
                          <m:eqArr>
                            <m:eqArrPr>
                              <m:ctrlPr>
                                <a:rPr lang="pt-PT" sz="3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3200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𝟒𝟎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32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3200" b="1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3200" b="1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pt-PT" sz="3200" b="1" dirty="0"/>
              </a:p>
            </p:txBody>
          </p:sp>
        </mc:Choice>
        <mc:Fallback xmlns="">
          <p:sp>
            <p:nvSpPr>
              <p:cNvPr id="10" name="CaixaDe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8388" y="2951844"/>
                <a:ext cx="1699953" cy="1283749"/>
              </a:xfrm>
              <a:prstGeom prst="rect">
                <a:avLst/>
              </a:prstGeom>
              <a:blipFill rotWithShape="0">
                <a:blip r:embed="rId4"/>
                <a:stretch>
                  <a:fillRect t="-3318" b="-284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/>
              <p:cNvSpPr txBox="1"/>
              <p:nvPr/>
            </p:nvSpPr>
            <p:spPr>
              <a:xfrm>
                <a:off x="7778835" y="2951844"/>
                <a:ext cx="1699953" cy="12837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𝟏𝟒</m:t>
                          </m:r>
                        </m:num>
                        <m:den>
                          <m:eqArr>
                            <m:eqArrPr>
                              <m:ctrlPr>
                                <a:rPr lang="pt-PT" sz="32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3200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3200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3200" b="1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3200" b="1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32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pt-PT" sz="3200" b="1" dirty="0"/>
              </a:p>
            </p:txBody>
          </p:sp>
        </mc:Choice>
        <mc:Fallback xmlns=""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8835" y="2951844"/>
                <a:ext cx="1699953" cy="1283749"/>
              </a:xfrm>
              <a:prstGeom prst="rect">
                <a:avLst/>
              </a:prstGeom>
              <a:blipFill rotWithShape="0">
                <a:blip r:embed="rId5"/>
                <a:stretch>
                  <a:fillRect t="-3318" b="-284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ixaDeTexto 11"/>
              <p:cNvSpPr txBox="1"/>
              <p:nvPr/>
            </p:nvSpPr>
            <p:spPr>
              <a:xfrm>
                <a:off x="9645578" y="2951844"/>
                <a:ext cx="697306" cy="8297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>
                  <a:lnSpc>
                    <a:spcPct val="9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sz="32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PT" sz="32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pt-PT" sz="3200" b="1" dirty="0"/>
              </a:p>
            </p:txBody>
          </p:sp>
        </mc:Choice>
        <mc:Fallback xmlns="">
          <p:sp>
            <p:nvSpPr>
              <p:cNvPr id="12" name="CaixaDe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45578" y="2951844"/>
                <a:ext cx="697306" cy="829779"/>
              </a:xfrm>
              <a:prstGeom prst="rect">
                <a:avLst/>
              </a:prstGeom>
              <a:blipFill rotWithShape="0">
                <a:blip r:embed="rId6"/>
                <a:stretch>
                  <a:fillRect t="-1471" b="-2941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aixaDeTexto 13"/>
          <p:cNvSpPr txBox="1"/>
          <p:nvPr/>
        </p:nvSpPr>
        <p:spPr>
          <a:xfrm>
            <a:off x="1918988" y="5306669"/>
            <a:ext cx="9360000" cy="54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3200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Agora, vamos aplicar o que aprendemos!</a:t>
            </a:r>
            <a:endParaRPr lang="pt-PT" sz="3200" dirty="0"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2422004" y="0"/>
            <a:ext cx="9449028" cy="476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pt-PT" sz="2200" b="1" dirty="0" smtClean="0">
                <a:ln/>
                <a:solidFill>
                  <a:srgbClr val="000099"/>
                </a:solidFill>
                <a:latin typeface="Arial Black" panose="020B0A04020102020204" pitchFamily="34" charset="0"/>
              </a:rPr>
              <a:t>Multiplicação de números racionais não negativos</a:t>
            </a:r>
            <a:endParaRPr lang="pt-PT" sz="2200" b="1" dirty="0">
              <a:ln/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ixaDeTexto 2"/>
              <p:cNvSpPr txBox="1"/>
              <p:nvPr/>
            </p:nvSpPr>
            <p:spPr>
              <a:xfrm>
                <a:off x="1306060" y="620688"/>
                <a:ext cx="1620000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40000" indent="-540000" algn="just">
                  <a:buFont typeface="+mj-lt"/>
                  <a:buAutoNum type="alphaL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pt-PT" sz="28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3" name="CaixaDeTexto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060" y="620688"/>
                <a:ext cx="1620000" cy="71468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ixaDeTexto 4"/>
              <p:cNvSpPr txBox="1"/>
              <p:nvPr/>
            </p:nvSpPr>
            <p:spPr>
              <a:xfrm>
                <a:off x="3142444" y="598711"/>
                <a:ext cx="3240000" cy="1102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eqArr>
                            <m:eqArrPr>
                              <m:ctrlP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𝟏𝟐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200" b="1" dirty="0">
                  <a:solidFill>
                    <a:srgbClr val="0066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5" name="CaixaDeTexto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2444" y="598711"/>
                <a:ext cx="3240000" cy="110209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/>
              <p:cNvSpPr txBox="1"/>
              <p:nvPr/>
            </p:nvSpPr>
            <p:spPr>
              <a:xfrm>
                <a:off x="1306060" y="2060848"/>
                <a:ext cx="1620000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40000" indent="-540000" algn="just">
                  <a:buFont typeface="+mj-lt"/>
                  <a:buAutoNum type="alphaLcParenR" startAt="2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  <m:r>
                      <a:rPr lang="pt-PT" sz="28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6" name="CaixaDe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060" y="2060848"/>
                <a:ext cx="1620000" cy="71468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ixaDeTexto 6"/>
              <p:cNvSpPr txBox="1"/>
              <p:nvPr/>
            </p:nvSpPr>
            <p:spPr>
              <a:xfrm>
                <a:off x="1306060" y="3284984"/>
                <a:ext cx="1620000" cy="71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40000" indent="-540000" algn="just">
                  <a:buFont typeface="+mj-lt"/>
                  <a:buAutoNum type="alphaLcParenR" startAt="3"/>
                </a:pPr>
                <a:r>
                  <a:rPr lang="pt-PT" sz="2400" b="1" dirty="0" smtClean="0">
                    <a:latin typeface="Trebuchet MS" panose="020B0603020202020204" pitchFamily="34" charset="0"/>
                    <a:ea typeface="Cambria Math" panose="02040503050406030204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pt-PT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7" name="CaixaDe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6060" y="3284984"/>
                <a:ext cx="1620000" cy="713529"/>
              </a:xfrm>
              <a:prstGeom prst="rect">
                <a:avLst/>
              </a:prstGeom>
              <a:blipFill rotWithShape="0">
                <a:blip r:embed="rId9"/>
                <a:stretch>
                  <a:fillRect l="-5263" b="-256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CaixaDeTexto 7"/>
              <p:cNvSpPr txBox="1"/>
              <p:nvPr/>
            </p:nvSpPr>
            <p:spPr>
              <a:xfrm>
                <a:off x="1305700" y="4437112"/>
                <a:ext cx="1836384" cy="712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40000" indent="-540000" algn="just">
                  <a:buFont typeface="+mj-lt"/>
                  <a:buAutoNum type="alphaLcParenR" startAt="4"/>
                </a:pPr>
                <a:r>
                  <a:rPr lang="pt-PT" sz="2400" b="1" dirty="0" smtClean="0">
                    <a:latin typeface="Trebuchet MS" panose="020B0603020202020204" pitchFamily="34" charset="0"/>
                    <a:ea typeface="Cambria Math" panose="02040503050406030204" pitchFamily="18" charset="0"/>
                  </a:rPr>
                  <a:t>1,6</a:t>
                </a:r>
                <a14:m>
                  <m:oMath xmlns:m="http://schemas.openxmlformats.org/officeDocument/2006/math">
                    <m:r>
                      <a:rPr lang="pt-PT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</m:t>
                        </m:r>
                      </m:den>
                    </m:f>
                  </m:oMath>
                </a14:m>
                <a:endParaRPr 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8" name="CaixaDe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700" y="4437112"/>
                <a:ext cx="1836384" cy="712631"/>
              </a:xfrm>
              <a:prstGeom prst="rect">
                <a:avLst/>
              </a:prstGeom>
              <a:blipFill rotWithShape="0">
                <a:blip r:embed="rId10"/>
                <a:stretch>
                  <a:fillRect l="-4651" b="-2564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ixaDeTexto 8"/>
              <p:cNvSpPr txBox="1"/>
              <p:nvPr/>
            </p:nvSpPr>
            <p:spPr>
              <a:xfrm>
                <a:off x="1269876" y="5666645"/>
                <a:ext cx="2088232" cy="741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40000" indent="-540000" algn="just">
                  <a:buFont typeface="+mj-lt"/>
                  <a:buAutoNum type="alphaLcParenR" startAt="5"/>
                </a:pPr>
                <a:r>
                  <a:rPr lang="pt-PT" sz="2200" b="1" dirty="0" smtClean="0">
                    <a:latin typeface="Trebuchet MS" panose="020B0603020202020204" pitchFamily="34" charset="0"/>
                  </a:rPr>
                  <a:t>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pt-PT" sz="28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pt-PT" sz="28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pt-PT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pt-PT" sz="2800" b="1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pt-PT" sz="2800" b="1" dirty="0"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9" name="CaixaDe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876" y="5666645"/>
                <a:ext cx="2088232" cy="741806"/>
              </a:xfrm>
              <a:prstGeom prst="rect">
                <a:avLst/>
              </a:prstGeom>
              <a:blipFill rotWithShape="0">
                <a:blip r:embed="rId11"/>
                <a:stretch>
                  <a:fillRect l="-3499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ixaDeTexto 9"/>
              <p:cNvSpPr txBox="1"/>
              <p:nvPr/>
            </p:nvSpPr>
            <p:spPr>
              <a:xfrm>
                <a:off x="3214092" y="2038871"/>
                <a:ext cx="4824536" cy="1102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𝟏𝟐</m:t>
                          </m:r>
                        </m:num>
                        <m:den>
                          <m:eqArr>
                            <m:eqArrPr>
                              <m:ctrlP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</m:num>
                        <m:den>
                          <m:eqArr>
                            <m:eqArrPr>
                              <m:ctrlP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pt-PT" sz="2200" b="1" dirty="0">
                  <a:solidFill>
                    <a:srgbClr val="0066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0" name="CaixaDeTexto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4092" y="2038871"/>
                <a:ext cx="4824536" cy="1102097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aixaDeTexto 10"/>
              <p:cNvSpPr txBox="1"/>
              <p:nvPr/>
            </p:nvSpPr>
            <p:spPr>
              <a:xfrm>
                <a:off x="3286460" y="3284984"/>
                <a:ext cx="3240000" cy="7283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𝟐𝟏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pt-PT" sz="2200" b="1" dirty="0">
                  <a:solidFill>
                    <a:srgbClr val="0066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1" name="CaixaDeTexto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460" y="3284984"/>
                <a:ext cx="3240000" cy="728341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ixaDeTexto 11"/>
              <p:cNvSpPr txBox="1"/>
              <p:nvPr/>
            </p:nvSpPr>
            <p:spPr>
              <a:xfrm>
                <a:off x="3358108" y="4415135"/>
                <a:ext cx="5112568" cy="1102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𝟏𝟔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𝟏𝟏𝟐</m:t>
                          </m:r>
                        </m:num>
                        <m:den>
                          <m:eqArr>
                            <m:eqArrPr>
                              <m:ctrlP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𝟗𝟎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𝟓𝟔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𝟒𝟓</m:t>
                          </m: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𝟏𝟏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𝟒𝟓</m:t>
                          </m:r>
                        </m:den>
                      </m:f>
                    </m:oMath>
                  </m:oMathPara>
                </a14:m>
                <a:endParaRPr lang="pt-PT" sz="2200" b="1" dirty="0">
                  <a:solidFill>
                    <a:srgbClr val="0066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2" name="CaixaDe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108" y="4415135"/>
                <a:ext cx="5112568" cy="1102097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CaixaDeTexto 12"/>
              <p:cNvSpPr txBox="1"/>
              <p:nvPr/>
            </p:nvSpPr>
            <p:spPr>
              <a:xfrm>
                <a:off x="3430116" y="5661248"/>
                <a:ext cx="4968552" cy="1079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𝟓</m:t>
                          </m:r>
                        </m:num>
                        <m:den>
                          <m:r>
                            <a:rPr lang="pt-PT" sz="2200" b="1" i="0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</m:t>
                          </m:r>
                        </m:den>
                      </m:f>
                      <m:r>
                        <a:rPr lang="pt-PT" sz="2200" b="1" i="0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𝟕𝟓</m:t>
                          </m:r>
                        </m:num>
                        <m:den>
                          <m:eqArr>
                            <m:eqArrPr>
                              <m:ctrlP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pt-PT" sz="2200" b="1" i="1" smtClean="0">
                                  <a:solidFill>
                                    <a:srgbClr val="0066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𝟏𝟐</m:t>
                              </m:r>
                            </m:e>
                            <m:e>
                              <m:d>
                                <m:dPr>
                                  <m:ctrlP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÷</m:t>
                                  </m:r>
                                  <m:r>
                                    <a:rPr lang="pt-PT" sz="2200" b="1" i="1" smtClean="0">
                                      <a:solidFill>
                                        <a:srgbClr val="0066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𝟑</m:t>
                                  </m:r>
                                </m:e>
                              </m:d>
                            </m:e>
                          </m:eqAr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𝟐𝟓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</m:t>
                      </m:r>
                      <m:r>
                        <a:rPr lang="pt-PT" sz="2200" b="1" i="1" smtClean="0">
                          <a:solidFill>
                            <a:srgbClr val="0066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𝟔</m:t>
                      </m:r>
                      <m:f>
                        <m:fPr>
                          <m:ctrlP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pt-PT" sz="2200" b="1" i="1" smtClean="0">
                              <a:solidFill>
                                <a:srgbClr val="0066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pt-PT" sz="2200" b="1" dirty="0">
                  <a:solidFill>
                    <a:srgbClr val="006600"/>
                  </a:solidFill>
                  <a:latin typeface="Trebuchet MS" panose="020B0603020202020204" pitchFamily="34" charset="0"/>
                </a:endParaRPr>
              </a:p>
            </p:txBody>
          </p:sp>
        </mc:Choice>
        <mc:Fallback xmlns="">
          <p:sp>
            <p:nvSpPr>
              <p:cNvPr id="13" name="CaixaDe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0116" y="5661248"/>
                <a:ext cx="4968552" cy="1079783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aixaDeTexto 13"/>
          <p:cNvSpPr txBox="1"/>
          <p:nvPr/>
        </p:nvSpPr>
        <p:spPr>
          <a:xfrm>
            <a:off x="8182644" y="4621661"/>
            <a:ext cx="368838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b="1" dirty="0" smtClean="0">
                <a:latin typeface="Trebuchet MS" panose="020B0603020202020204" pitchFamily="34" charset="0"/>
              </a:rPr>
              <a:t>Representamos a dízima na forma de fração decimal.</a:t>
            </a:r>
            <a:endParaRPr lang="pt-PT" sz="1600" b="1" dirty="0">
              <a:latin typeface="Trebuchet MS" panose="020B060302020202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8182644" y="5790397"/>
            <a:ext cx="368838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1600" b="1" dirty="0" smtClean="0">
                <a:latin typeface="Trebuchet MS" panose="020B0603020202020204" pitchFamily="34" charset="0"/>
              </a:rPr>
              <a:t>Representamos o numeral misto fracionário na forma de fração imprópria.</a:t>
            </a:r>
            <a:endParaRPr lang="pt-PT" sz="1600" b="1" dirty="0"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11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Math_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>
              <a:lumMod val="50000"/>
            </a:schemeClr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8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Math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7C534AE-06ED-4819-BEBC-DA392D346F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Apresentação de matemática com Pi (ecrã panorâmico)</Template>
  <TotalTime>0</TotalTime>
  <Words>582</Words>
  <Application>Microsoft Office PowerPoint</Application>
  <PresentationFormat>Personalizados</PresentationFormat>
  <Paragraphs>149</Paragraphs>
  <Slides>12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20" baseType="lpstr">
      <vt:lpstr>Arial</vt:lpstr>
      <vt:lpstr>Arial Black</vt:lpstr>
      <vt:lpstr>Cambria Math</vt:lpstr>
      <vt:lpstr>Euphemia</vt:lpstr>
      <vt:lpstr>Times</vt:lpstr>
      <vt:lpstr>Trebuchet MS</vt:lpstr>
      <vt:lpstr>Wingdings</vt:lpstr>
      <vt:lpstr>Math_16x9</vt:lpstr>
      <vt:lpstr>Multiplicação de números racionais não negativos</vt:lpstr>
      <vt:lpstr>Multiplicação de números racionais não negativos</vt:lpstr>
      <vt:lpstr>Multiplicação de números racionais não negativos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2015-02-18T09:29:35Z</dcterms:created>
  <dcterms:modified xsi:type="dcterms:W3CDTF">2015-02-24T00:00:47Z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